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5" r:id="rId2"/>
    <p:sldId id="276" r:id="rId3"/>
    <p:sldId id="284" r:id="rId4"/>
    <p:sldId id="277" r:id="rId5"/>
    <p:sldId id="258" r:id="rId6"/>
    <p:sldId id="259" r:id="rId7"/>
    <p:sldId id="278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79" r:id="rId16"/>
    <p:sldId id="269" r:id="rId17"/>
    <p:sldId id="270" r:id="rId18"/>
    <p:sldId id="271" r:id="rId19"/>
    <p:sldId id="281" r:id="rId20"/>
    <p:sldId id="282" r:id="rId21"/>
    <p:sldId id="283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2" d="100"/>
          <a:sy n="102" d="100"/>
        </p:scale>
        <p:origin x="-760" y="-96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0D6DEB-A253-3A4D-A88A-7FC09F84022F}" type="doc">
      <dgm:prSet loTypeId="urn:microsoft.com/office/officeart/2008/layout/RadialCluster" loCatId="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C8A188-2BB6-4B42-B469-7316A56CB25E}">
      <dgm:prSet phldrT="[Text]"/>
      <dgm:spPr>
        <a:solidFill>
          <a:schemeClr val="bg1"/>
        </a:solidFill>
      </dgm:spPr>
      <dgm:t>
        <a:bodyPr/>
        <a:lstStyle/>
        <a:p>
          <a:r>
            <a:rPr lang="en-US" b="1" dirty="0" smtClean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j-lt"/>
            </a:rPr>
            <a:t>How to Get a 16 Year Old a Job</a:t>
          </a:r>
          <a:endParaRPr lang="en-US" b="1" dirty="0"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latin typeface="+mj-lt"/>
          </a:endParaRPr>
        </a:p>
      </dgm:t>
    </dgm:pt>
    <dgm:pt modelId="{5F415E98-E14A-424B-92A2-6852219762FE}" type="parTrans" cxnId="{CDE8A51C-3B04-424D-B7A8-2A1BABF0F1D2}">
      <dgm:prSet/>
      <dgm:spPr/>
      <dgm:t>
        <a:bodyPr/>
        <a:lstStyle/>
        <a:p>
          <a:endParaRPr lang="en-US"/>
        </a:p>
      </dgm:t>
    </dgm:pt>
    <dgm:pt modelId="{761A33B2-42B2-614E-94F3-DFEC987F7DC7}" type="sibTrans" cxnId="{CDE8A51C-3B04-424D-B7A8-2A1BABF0F1D2}">
      <dgm:prSet/>
      <dgm:spPr/>
      <dgm:t>
        <a:bodyPr/>
        <a:lstStyle/>
        <a:p>
          <a:endParaRPr lang="en-US"/>
        </a:p>
      </dgm:t>
    </dgm:pt>
    <dgm:pt modelId="{04EEF6BB-FDF5-014C-8CC9-49B73B85BB45}">
      <dgm:prSet phldrT="[Text]"/>
      <dgm:spPr>
        <a:solidFill>
          <a:schemeClr val="accent4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Public Employment Resources</a:t>
          </a:r>
          <a:endParaRPr lang="en-US" dirty="0">
            <a:solidFill>
              <a:srgbClr val="000000"/>
            </a:solidFill>
          </a:endParaRPr>
        </a:p>
      </dgm:t>
    </dgm:pt>
    <dgm:pt modelId="{FC544319-C12C-9E4A-B94D-6EF5AFD81361}" type="parTrans" cxnId="{30C6473D-AEA1-C948-8DAB-35AE55A89151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44AAEF2D-2BF4-E94F-AFE2-EC90B935F666}" type="sibTrans" cxnId="{30C6473D-AEA1-C948-8DAB-35AE55A89151}">
      <dgm:prSet/>
      <dgm:spPr/>
      <dgm:t>
        <a:bodyPr/>
        <a:lstStyle/>
        <a:p>
          <a:endParaRPr lang="en-US"/>
        </a:p>
      </dgm:t>
    </dgm:pt>
    <dgm:pt modelId="{2590511A-D223-974D-BCCC-76B62E669FD2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SSA  Work Incentives</a:t>
          </a:r>
          <a:endParaRPr lang="en-US" dirty="0">
            <a:solidFill>
              <a:srgbClr val="000000"/>
            </a:solidFill>
          </a:endParaRPr>
        </a:p>
      </dgm:t>
    </dgm:pt>
    <dgm:pt modelId="{C8885437-BC96-D34C-903B-1D090358F9AB}" type="parTrans" cxnId="{84743D03-044D-EB44-A8E7-76295D28385F}">
      <dgm:prSet/>
      <dgm:spPr>
        <a:ln w="38100" cmpd="sng">
          <a:solidFill>
            <a:srgbClr val="A5D848"/>
          </a:solidFill>
        </a:ln>
      </dgm:spPr>
      <dgm:t>
        <a:bodyPr/>
        <a:lstStyle/>
        <a:p>
          <a:endParaRPr lang="en-US"/>
        </a:p>
      </dgm:t>
    </dgm:pt>
    <dgm:pt modelId="{ABC508CA-C6EC-A74C-AFB5-5630A802454F}" type="sibTrans" cxnId="{84743D03-044D-EB44-A8E7-76295D28385F}">
      <dgm:prSet/>
      <dgm:spPr/>
      <dgm:t>
        <a:bodyPr/>
        <a:lstStyle/>
        <a:p>
          <a:endParaRPr lang="en-US"/>
        </a:p>
      </dgm:t>
    </dgm:pt>
    <dgm:pt modelId="{306B524A-1BF3-0642-A916-E43296468F3B}">
      <dgm:prSet phldrT="[Text]"/>
      <dgm:spPr>
        <a:solidFill>
          <a:srgbClr val="3366FF"/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Customized Employment Strategies</a:t>
          </a:r>
          <a:endParaRPr lang="en-US" dirty="0">
            <a:solidFill>
              <a:schemeClr val="bg1"/>
            </a:solidFill>
          </a:endParaRPr>
        </a:p>
      </dgm:t>
    </dgm:pt>
    <dgm:pt modelId="{33BABCB1-6516-834C-A122-49AB93A9DBA4}" type="parTrans" cxnId="{12153A5F-E1DD-1844-BC39-7FCF6D65F0C6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18A9F2B6-B334-C644-A55C-17DFBD49A3E0}" type="sibTrans" cxnId="{12153A5F-E1DD-1844-BC39-7FCF6D65F0C6}">
      <dgm:prSet/>
      <dgm:spPr/>
      <dgm:t>
        <a:bodyPr/>
        <a:lstStyle/>
        <a:p>
          <a:endParaRPr lang="en-US"/>
        </a:p>
      </dgm:t>
    </dgm:pt>
    <dgm:pt modelId="{BBB26126-1F3A-F54D-893F-45FCC6067928}">
      <dgm:prSet/>
      <dgm:spPr>
        <a:solidFill>
          <a:schemeClr val="accent3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Social Networking</a:t>
          </a:r>
          <a:endParaRPr lang="en-US" dirty="0">
            <a:solidFill>
              <a:srgbClr val="000000"/>
            </a:solidFill>
          </a:endParaRPr>
        </a:p>
      </dgm:t>
    </dgm:pt>
    <dgm:pt modelId="{28AEBA89-06C8-1146-B254-AF16AA9AF8BE}" type="parTrans" cxnId="{ED7DE891-F4C3-9D4D-86F3-CCC6F03E8D4A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1F647DB5-A53C-D443-B313-5C010CCBC2DB}" type="sibTrans" cxnId="{ED7DE891-F4C3-9D4D-86F3-CCC6F03E8D4A}">
      <dgm:prSet/>
      <dgm:spPr/>
      <dgm:t>
        <a:bodyPr/>
        <a:lstStyle/>
        <a:p>
          <a:endParaRPr lang="en-US"/>
        </a:p>
      </dgm:t>
    </dgm:pt>
    <dgm:pt modelId="{E566986F-5C14-A747-A80C-457D978D7145}">
      <dgm:prSet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Job Related Routines</a:t>
          </a:r>
          <a:endParaRPr lang="en-US" dirty="0">
            <a:solidFill>
              <a:srgbClr val="000000"/>
            </a:solidFill>
          </a:endParaRPr>
        </a:p>
      </dgm:t>
    </dgm:pt>
    <dgm:pt modelId="{C9CDF230-382F-2E4E-9EC5-51C81CBF0A33}" type="parTrans" cxnId="{B481D81F-446A-8F40-A76B-34B97CD73E90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BEDDBE68-B3CC-CF49-89C6-0DA97F356147}" type="sibTrans" cxnId="{B481D81F-446A-8F40-A76B-34B97CD73E90}">
      <dgm:prSet/>
      <dgm:spPr/>
      <dgm:t>
        <a:bodyPr/>
        <a:lstStyle/>
        <a:p>
          <a:endParaRPr lang="en-US"/>
        </a:p>
      </dgm:t>
    </dgm:pt>
    <dgm:pt modelId="{2223548E-0A04-D742-A497-1ED39D47D68B}" type="pres">
      <dgm:prSet presAssocID="{190D6DEB-A253-3A4D-A88A-7FC09F84022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0BA245C-A00D-D742-A8CF-5707379ACBE2}" type="pres">
      <dgm:prSet presAssocID="{8AC8A188-2BB6-4B42-B469-7316A56CB25E}" presName="singleCycle" presStyleCnt="0"/>
      <dgm:spPr/>
    </dgm:pt>
    <dgm:pt modelId="{5F1E8754-833D-9444-B12B-D2037190E3CB}" type="pres">
      <dgm:prSet presAssocID="{8AC8A188-2BB6-4B42-B469-7316A56CB25E}" presName="singleCenter" presStyleLbl="node1" presStyleIdx="0" presStyleCnt="6" custScaleX="102747" custScaleY="99493" custLinFactNeighborX="623" custLinFactNeighborY="-1037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965FAD1C-D0E1-EE4D-A62C-A7D7A5E8E5C5}" type="pres">
      <dgm:prSet presAssocID="{C8885437-BC96-D34C-903B-1D090358F9AB}" presName="Name56" presStyleLbl="parChTrans1D2" presStyleIdx="0" presStyleCnt="5"/>
      <dgm:spPr/>
      <dgm:t>
        <a:bodyPr/>
        <a:lstStyle/>
        <a:p>
          <a:endParaRPr lang="en-US"/>
        </a:p>
      </dgm:t>
    </dgm:pt>
    <dgm:pt modelId="{CDA40EE7-8352-A946-A30E-E85D977BF91A}" type="pres">
      <dgm:prSet presAssocID="{2590511A-D223-974D-BCCC-76B62E669FD2}" presName="text0" presStyleLbl="node1" presStyleIdx="1" presStyleCnt="6" custScaleX="152423" custScaleY="144327" custRadScaleRad="108295" custRadScaleInc="7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E731FC-D6D6-FF47-A9B9-4DD6B45EF053}" type="pres">
      <dgm:prSet presAssocID="{28AEBA89-06C8-1146-B254-AF16AA9AF8BE}" presName="Name56" presStyleLbl="parChTrans1D2" presStyleIdx="1" presStyleCnt="5"/>
      <dgm:spPr/>
      <dgm:t>
        <a:bodyPr/>
        <a:lstStyle/>
        <a:p>
          <a:endParaRPr lang="en-US"/>
        </a:p>
      </dgm:t>
    </dgm:pt>
    <dgm:pt modelId="{12CBD6E2-24FE-D446-B155-4FC5F5C7F50B}" type="pres">
      <dgm:prSet presAssocID="{BBB26126-1F3A-F54D-893F-45FCC6067928}" presName="text0" presStyleLbl="node1" presStyleIdx="2" presStyleCnt="6" custScaleX="171036" custScaleY="1472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4523E5-FB61-7A47-9945-FCDB81D31E3E}" type="pres">
      <dgm:prSet presAssocID="{C9CDF230-382F-2E4E-9EC5-51C81CBF0A33}" presName="Name56" presStyleLbl="parChTrans1D2" presStyleIdx="2" presStyleCnt="5"/>
      <dgm:spPr/>
      <dgm:t>
        <a:bodyPr/>
        <a:lstStyle/>
        <a:p>
          <a:endParaRPr lang="en-US"/>
        </a:p>
      </dgm:t>
    </dgm:pt>
    <dgm:pt modelId="{963AC6A5-8A2C-A243-A6C3-0DC721166A92}" type="pres">
      <dgm:prSet presAssocID="{E566986F-5C14-A747-A80C-457D978D7145}" presName="text0" presStyleLbl="node1" presStyleIdx="3" presStyleCnt="6" custScaleX="149169" custScaleY="137580" custRadScaleRad="103761" custRadScaleInc="-266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EA7C09-327B-1348-94B7-32B865BA7ED9}" type="pres">
      <dgm:prSet presAssocID="{FC544319-C12C-9E4A-B94D-6EF5AFD81361}" presName="Name56" presStyleLbl="parChTrans1D2" presStyleIdx="3" presStyleCnt="5"/>
      <dgm:spPr/>
      <dgm:t>
        <a:bodyPr/>
        <a:lstStyle/>
        <a:p>
          <a:endParaRPr lang="en-US"/>
        </a:p>
      </dgm:t>
    </dgm:pt>
    <dgm:pt modelId="{084EC68A-516A-B448-AEFB-8DFFCF48DD03}" type="pres">
      <dgm:prSet presAssocID="{04EEF6BB-FDF5-014C-8CC9-49B73B85BB45}" presName="text0" presStyleLbl="node1" presStyleIdx="4" presStyleCnt="6" custScaleX="205866" custScaleY="138621" custRadScaleRad="109777" custRadScaleInc="351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BF94DA-C761-E942-B571-1987F8209982}" type="pres">
      <dgm:prSet presAssocID="{33BABCB1-6516-834C-A122-49AB93A9DBA4}" presName="Name56" presStyleLbl="parChTrans1D2" presStyleIdx="4" presStyleCnt="5"/>
      <dgm:spPr/>
      <dgm:t>
        <a:bodyPr/>
        <a:lstStyle/>
        <a:p>
          <a:endParaRPr lang="en-US"/>
        </a:p>
      </dgm:t>
    </dgm:pt>
    <dgm:pt modelId="{E765CF75-5D3F-4B4F-B6AD-5CDA95B98CBE}" type="pres">
      <dgm:prSet presAssocID="{306B524A-1BF3-0642-A916-E43296468F3B}" presName="text0" presStyleLbl="node1" presStyleIdx="5" presStyleCnt="6" custScaleX="207321" custScaleY="129772" custRadScaleRad="109443" custRadScaleInc="12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7DE891-F4C3-9D4D-86F3-CCC6F03E8D4A}" srcId="{8AC8A188-2BB6-4B42-B469-7316A56CB25E}" destId="{BBB26126-1F3A-F54D-893F-45FCC6067928}" srcOrd="1" destOrd="0" parTransId="{28AEBA89-06C8-1146-B254-AF16AA9AF8BE}" sibTransId="{1F647DB5-A53C-D443-B313-5C010CCBC2DB}"/>
    <dgm:cxn modelId="{12153A5F-E1DD-1844-BC39-7FCF6D65F0C6}" srcId="{8AC8A188-2BB6-4B42-B469-7316A56CB25E}" destId="{306B524A-1BF3-0642-A916-E43296468F3B}" srcOrd="4" destOrd="0" parTransId="{33BABCB1-6516-834C-A122-49AB93A9DBA4}" sibTransId="{18A9F2B6-B334-C644-A55C-17DFBD49A3E0}"/>
    <dgm:cxn modelId="{71B147D7-D3F8-DA42-A73D-EBB608A59524}" type="presOf" srcId="{FC544319-C12C-9E4A-B94D-6EF5AFD81361}" destId="{98EA7C09-327B-1348-94B7-32B865BA7ED9}" srcOrd="0" destOrd="0" presId="urn:microsoft.com/office/officeart/2008/layout/RadialCluster"/>
    <dgm:cxn modelId="{B481D81F-446A-8F40-A76B-34B97CD73E90}" srcId="{8AC8A188-2BB6-4B42-B469-7316A56CB25E}" destId="{E566986F-5C14-A747-A80C-457D978D7145}" srcOrd="2" destOrd="0" parTransId="{C9CDF230-382F-2E4E-9EC5-51C81CBF0A33}" sibTransId="{BEDDBE68-B3CC-CF49-89C6-0DA97F356147}"/>
    <dgm:cxn modelId="{36D3ED1F-1D8E-1C41-B1FF-C96E8E21D2A0}" type="presOf" srcId="{2590511A-D223-974D-BCCC-76B62E669FD2}" destId="{CDA40EE7-8352-A946-A30E-E85D977BF91A}" srcOrd="0" destOrd="0" presId="urn:microsoft.com/office/officeart/2008/layout/RadialCluster"/>
    <dgm:cxn modelId="{CDE8A51C-3B04-424D-B7A8-2A1BABF0F1D2}" srcId="{190D6DEB-A253-3A4D-A88A-7FC09F84022F}" destId="{8AC8A188-2BB6-4B42-B469-7316A56CB25E}" srcOrd="0" destOrd="0" parTransId="{5F415E98-E14A-424B-92A2-6852219762FE}" sibTransId="{761A33B2-42B2-614E-94F3-DFEC987F7DC7}"/>
    <dgm:cxn modelId="{21DC80B0-8693-0046-8CF4-1588CF404770}" type="presOf" srcId="{28AEBA89-06C8-1146-B254-AF16AA9AF8BE}" destId="{5AE731FC-D6D6-FF47-A9B9-4DD6B45EF053}" srcOrd="0" destOrd="0" presId="urn:microsoft.com/office/officeart/2008/layout/RadialCluster"/>
    <dgm:cxn modelId="{84743D03-044D-EB44-A8E7-76295D28385F}" srcId="{8AC8A188-2BB6-4B42-B469-7316A56CB25E}" destId="{2590511A-D223-974D-BCCC-76B62E669FD2}" srcOrd="0" destOrd="0" parTransId="{C8885437-BC96-D34C-903B-1D090358F9AB}" sibTransId="{ABC508CA-C6EC-A74C-AFB5-5630A802454F}"/>
    <dgm:cxn modelId="{9644A625-C167-8C44-A237-39F460952DCB}" type="presOf" srcId="{33BABCB1-6516-834C-A122-49AB93A9DBA4}" destId="{57BF94DA-C761-E942-B571-1987F8209982}" srcOrd="0" destOrd="0" presId="urn:microsoft.com/office/officeart/2008/layout/RadialCluster"/>
    <dgm:cxn modelId="{BF6619CF-081E-F245-9FE6-81AF9EA4CD27}" type="presOf" srcId="{8AC8A188-2BB6-4B42-B469-7316A56CB25E}" destId="{5F1E8754-833D-9444-B12B-D2037190E3CB}" srcOrd="0" destOrd="0" presId="urn:microsoft.com/office/officeart/2008/layout/RadialCluster"/>
    <dgm:cxn modelId="{30C6473D-AEA1-C948-8DAB-35AE55A89151}" srcId="{8AC8A188-2BB6-4B42-B469-7316A56CB25E}" destId="{04EEF6BB-FDF5-014C-8CC9-49B73B85BB45}" srcOrd="3" destOrd="0" parTransId="{FC544319-C12C-9E4A-B94D-6EF5AFD81361}" sibTransId="{44AAEF2D-2BF4-E94F-AFE2-EC90B935F666}"/>
    <dgm:cxn modelId="{290C005C-CABC-CB48-BE6F-B474FA0E77D6}" type="presOf" srcId="{04EEF6BB-FDF5-014C-8CC9-49B73B85BB45}" destId="{084EC68A-516A-B448-AEFB-8DFFCF48DD03}" srcOrd="0" destOrd="0" presId="urn:microsoft.com/office/officeart/2008/layout/RadialCluster"/>
    <dgm:cxn modelId="{E5D58720-6DA8-E244-8FCA-10DB20195361}" type="presOf" srcId="{190D6DEB-A253-3A4D-A88A-7FC09F84022F}" destId="{2223548E-0A04-D742-A497-1ED39D47D68B}" srcOrd="0" destOrd="0" presId="urn:microsoft.com/office/officeart/2008/layout/RadialCluster"/>
    <dgm:cxn modelId="{E5D5C06D-954F-1347-AD14-EAEFF0E184A7}" type="presOf" srcId="{C9CDF230-382F-2E4E-9EC5-51C81CBF0A33}" destId="{694523E5-FB61-7A47-9945-FCDB81D31E3E}" srcOrd="0" destOrd="0" presId="urn:microsoft.com/office/officeart/2008/layout/RadialCluster"/>
    <dgm:cxn modelId="{419D53E1-8824-B140-A133-5B698E189886}" type="presOf" srcId="{BBB26126-1F3A-F54D-893F-45FCC6067928}" destId="{12CBD6E2-24FE-D446-B155-4FC5F5C7F50B}" srcOrd="0" destOrd="0" presId="urn:microsoft.com/office/officeart/2008/layout/RadialCluster"/>
    <dgm:cxn modelId="{6A609012-1691-EC45-A3D3-616F4AD10F3D}" type="presOf" srcId="{C8885437-BC96-D34C-903B-1D090358F9AB}" destId="{965FAD1C-D0E1-EE4D-A62C-A7D7A5E8E5C5}" srcOrd="0" destOrd="0" presId="urn:microsoft.com/office/officeart/2008/layout/RadialCluster"/>
    <dgm:cxn modelId="{C09D67D1-A107-964A-87F8-0836CA25C36D}" type="presOf" srcId="{306B524A-1BF3-0642-A916-E43296468F3B}" destId="{E765CF75-5D3F-4B4F-B6AD-5CDA95B98CBE}" srcOrd="0" destOrd="0" presId="urn:microsoft.com/office/officeart/2008/layout/RadialCluster"/>
    <dgm:cxn modelId="{C5F01D9D-0C7B-F749-B9AD-B834600A4180}" type="presOf" srcId="{E566986F-5C14-A747-A80C-457D978D7145}" destId="{963AC6A5-8A2C-A243-A6C3-0DC721166A92}" srcOrd="0" destOrd="0" presId="urn:microsoft.com/office/officeart/2008/layout/RadialCluster"/>
    <dgm:cxn modelId="{6173A6BB-00B6-8241-BBFF-26F376DB59BB}" type="presParOf" srcId="{2223548E-0A04-D742-A497-1ED39D47D68B}" destId="{70BA245C-A00D-D742-A8CF-5707379ACBE2}" srcOrd="0" destOrd="0" presId="urn:microsoft.com/office/officeart/2008/layout/RadialCluster"/>
    <dgm:cxn modelId="{D6C38D1B-0E46-B642-9A00-E54E05803EF4}" type="presParOf" srcId="{70BA245C-A00D-D742-A8CF-5707379ACBE2}" destId="{5F1E8754-833D-9444-B12B-D2037190E3CB}" srcOrd="0" destOrd="0" presId="urn:microsoft.com/office/officeart/2008/layout/RadialCluster"/>
    <dgm:cxn modelId="{65ACA318-51BF-2C4C-95C6-7EB9695DF488}" type="presParOf" srcId="{70BA245C-A00D-D742-A8CF-5707379ACBE2}" destId="{965FAD1C-D0E1-EE4D-A62C-A7D7A5E8E5C5}" srcOrd="1" destOrd="0" presId="urn:microsoft.com/office/officeart/2008/layout/RadialCluster"/>
    <dgm:cxn modelId="{C8EB74AB-E056-AD41-A78C-1169C8F863B5}" type="presParOf" srcId="{70BA245C-A00D-D742-A8CF-5707379ACBE2}" destId="{CDA40EE7-8352-A946-A30E-E85D977BF91A}" srcOrd="2" destOrd="0" presId="urn:microsoft.com/office/officeart/2008/layout/RadialCluster"/>
    <dgm:cxn modelId="{C323ECD8-7071-9042-A19D-F98B2998B697}" type="presParOf" srcId="{70BA245C-A00D-D742-A8CF-5707379ACBE2}" destId="{5AE731FC-D6D6-FF47-A9B9-4DD6B45EF053}" srcOrd="3" destOrd="0" presId="urn:microsoft.com/office/officeart/2008/layout/RadialCluster"/>
    <dgm:cxn modelId="{2F88D71C-5A49-0944-A55F-3AB485944661}" type="presParOf" srcId="{70BA245C-A00D-D742-A8CF-5707379ACBE2}" destId="{12CBD6E2-24FE-D446-B155-4FC5F5C7F50B}" srcOrd="4" destOrd="0" presId="urn:microsoft.com/office/officeart/2008/layout/RadialCluster"/>
    <dgm:cxn modelId="{1C120DD6-9EEE-104C-B92F-9888A0A16CAC}" type="presParOf" srcId="{70BA245C-A00D-D742-A8CF-5707379ACBE2}" destId="{694523E5-FB61-7A47-9945-FCDB81D31E3E}" srcOrd="5" destOrd="0" presId="urn:microsoft.com/office/officeart/2008/layout/RadialCluster"/>
    <dgm:cxn modelId="{30069D30-427A-9D40-9887-4200AEE9AB0C}" type="presParOf" srcId="{70BA245C-A00D-D742-A8CF-5707379ACBE2}" destId="{963AC6A5-8A2C-A243-A6C3-0DC721166A92}" srcOrd="6" destOrd="0" presId="urn:microsoft.com/office/officeart/2008/layout/RadialCluster"/>
    <dgm:cxn modelId="{05E69C26-C2A3-754F-85CC-DB2D12C97E4A}" type="presParOf" srcId="{70BA245C-A00D-D742-A8CF-5707379ACBE2}" destId="{98EA7C09-327B-1348-94B7-32B865BA7ED9}" srcOrd="7" destOrd="0" presId="urn:microsoft.com/office/officeart/2008/layout/RadialCluster"/>
    <dgm:cxn modelId="{C991A857-3615-CD43-88CC-3EFE8C0703F6}" type="presParOf" srcId="{70BA245C-A00D-D742-A8CF-5707379ACBE2}" destId="{084EC68A-516A-B448-AEFB-8DFFCF48DD03}" srcOrd="8" destOrd="0" presId="urn:microsoft.com/office/officeart/2008/layout/RadialCluster"/>
    <dgm:cxn modelId="{83179A44-AC67-C64A-A8F8-338C1C345F98}" type="presParOf" srcId="{70BA245C-A00D-D742-A8CF-5707379ACBE2}" destId="{57BF94DA-C761-E942-B571-1987F8209982}" srcOrd="9" destOrd="0" presId="urn:microsoft.com/office/officeart/2008/layout/RadialCluster"/>
    <dgm:cxn modelId="{CFAFD3C3-D37A-BB4E-840C-082A6510E4A5}" type="presParOf" srcId="{70BA245C-A00D-D742-A8CF-5707379ACBE2}" destId="{E765CF75-5D3F-4B4F-B6AD-5CDA95B98CBE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0D6DEB-A253-3A4D-A88A-7FC09F84022F}" type="doc">
      <dgm:prSet loTypeId="urn:microsoft.com/office/officeart/2008/layout/RadialCluster" loCatId="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C8A188-2BB6-4B42-B469-7316A56CB25E}">
      <dgm:prSet phldrT="[Text]"/>
      <dgm:spPr>
        <a:solidFill>
          <a:schemeClr val="bg1"/>
        </a:solidFill>
      </dgm:spPr>
      <dgm:t>
        <a:bodyPr/>
        <a:lstStyle/>
        <a:p>
          <a:r>
            <a:rPr lang="en-US" b="1" dirty="0" smtClean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j-lt"/>
            </a:rPr>
            <a:t>How to Get a 16 Year Old a Job</a:t>
          </a:r>
          <a:endParaRPr lang="en-US" b="1" dirty="0"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latin typeface="+mj-lt"/>
          </a:endParaRPr>
        </a:p>
      </dgm:t>
    </dgm:pt>
    <dgm:pt modelId="{5F415E98-E14A-424B-92A2-6852219762FE}" type="parTrans" cxnId="{CDE8A51C-3B04-424D-B7A8-2A1BABF0F1D2}">
      <dgm:prSet/>
      <dgm:spPr/>
      <dgm:t>
        <a:bodyPr/>
        <a:lstStyle/>
        <a:p>
          <a:endParaRPr lang="en-US"/>
        </a:p>
      </dgm:t>
    </dgm:pt>
    <dgm:pt modelId="{761A33B2-42B2-614E-94F3-DFEC987F7DC7}" type="sibTrans" cxnId="{CDE8A51C-3B04-424D-B7A8-2A1BABF0F1D2}">
      <dgm:prSet/>
      <dgm:spPr/>
      <dgm:t>
        <a:bodyPr/>
        <a:lstStyle/>
        <a:p>
          <a:endParaRPr lang="en-US"/>
        </a:p>
      </dgm:t>
    </dgm:pt>
    <dgm:pt modelId="{04EEF6BB-FDF5-014C-8CC9-49B73B85BB45}">
      <dgm:prSet phldrT="[Text]"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Public Employment Resources</a:t>
          </a:r>
          <a:endParaRPr lang="en-US" dirty="0">
            <a:solidFill>
              <a:srgbClr val="000000"/>
            </a:solidFill>
          </a:endParaRPr>
        </a:p>
      </dgm:t>
    </dgm:pt>
    <dgm:pt modelId="{FC544319-C12C-9E4A-B94D-6EF5AFD81361}" type="parTrans" cxnId="{30C6473D-AEA1-C948-8DAB-35AE55A89151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44AAEF2D-2BF4-E94F-AFE2-EC90B935F666}" type="sibTrans" cxnId="{30C6473D-AEA1-C948-8DAB-35AE55A89151}">
      <dgm:prSet/>
      <dgm:spPr/>
      <dgm:t>
        <a:bodyPr/>
        <a:lstStyle/>
        <a:p>
          <a:endParaRPr lang="en-US"/>
        </a:p>
      </dgm:t>
    </dgm:pt>
    <dgm:pt modelId="{2590511A-D223-974D-BCCC-76B62E669FD2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SSA  Work Incentives</a:t>
          </a:r>
          <a:endParaRPr lang="en-US" dirty="0">
            <a:solidFill>
              <a:srgbClr val="000000"/>
            </a:solidFill>
          </a:endParaRPr>
        </a:p>
      </dgm:t>
    </dgm:pt>
    <dgm:pt modelId="{C8885437-BC96-D34C-903B-1D090358F9AB}" type="parTrans" cxnId="{84743D03-044D-EB44-A8E7-76295D28385F}">
      <dgm:prSet/>
      <dgm:spPr>
        <a:ln w="38100" cmpd="sng">
          <a:solidFill>
            <a:srgbClr val="A5D848"/>
          </a:solidFill>
        </a:ln>
      </dgm:spPr>
      <dgm:t>
        <a:bodyPr/>
        <a:lstStyle/>
        <a:p>
          <a:endParaRPr lang="en-US"/>
        </a:p>
      </dgm:t>
    </dgm:pt>
    <dgm:pt modelId="{ABC508CA-C6EC-A74C-AFB5-5630A802454F}" type="sibTrans" cxnId="{84743D03-044D-EB44-A8E7-76295D28385F}">
      <dgm:prSet/>
      <dgm:spPr/>
      <dgm:t>
        <a:bodyPr/>
        <a:lstStyle/>
        <a:p>
          <a:endParaRPr lang="en-US"/>
        </a:p>
      </dgm:t>
    </dgm:pt>
    <dgm:pt modelId="{306B524A-1BF3-0642-A916-E43296468F3B}">
      <dgm:prSet phldrT="[Text]"/>
      <dgm:spPr>
        <a:solidFill>
          <a:schemeClr val="bg1">
            <a:lumMod val="65000"/>
            <a:lumOff val="35000"/>
          </a:schemeClr>
        </a:solidFill>
      </dgm:spPr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Customized Employment Strategies</a:t>
          </a:r>
          <a:endParaRPr lang="en-US" dirty="0">
            <a:solidFill>
              <a:schemeClr val="bg1"/>
            </a:solidFill>
          </a:endParaRPr>
        </a:p>
      </dgm:t>
    </dgm:pt>
    <dgm:pt modelId="{33BABCB1-6516-834C-A122-49AB93A9DBA4}" type="parTrans" cxnId="{12153A5F-E1DD-1844-BC39-7FCF6D65F0C6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18A9F2B6-B334-C644-A55C-17DFBD49A3E0}" type="sibTrans" cxnId="{12153A5F-E1DD-1844-BC39-7FCF6D65F0C6}">
      <dgm:prSet/>
      <dgm:spPr/>
      <dgm:t>
        <a:bodyPr/>
        <a:lstStyle/>
        <a:p>
          <a:endParaRPr lang="en-US"/>
        </a:p>
      </dgm:t>
    </dgm:pt>
    <dgm:pt modelId="{BBB26126-1F3A-F54D-893F-45FCC6067928}">
      <dgm:prSet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Social Networking</a:t>
          </a:r>
          <a:endParaRPr lang="en-US" dirty="0">
            <a:solidFill>
              <a:srgbClr val="000000"/>
            </a:solidFill>
          </a:endParaRPr>
        </a:p>
      </dgm:t>
    </dgm:pt>
    <dgm:pt modelId="{28AEBA89-06C8-1146-B254-AF16AA9AF8BE}" type="parTrans" cxnId="{ED7DE891-F4C3-9D4D-86F3-CCC6F03E8D4A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1F647DB5-A53C-D443-B313-5C010CCBC2DB}" type="sibTrans" cxnId="{ED7DE891-F4C3-9D4D-86F3-CCC6F03E8D4A}">
      <dgm:prSet/>
      <dgm:spPr/>
      <dgm:t>
        <a:bodyPr/>
        <a:lstStyle/>
        <a:p>
          <a:endParaRPr lang="en-US"/>
        </a:p>
      </dgm:t>
    </dgm:pt>
    <dgm:pt modelId="{E566986F-5C14-A747-A80C-457D978D7145}">
      <dgm:prSet/>
      <dgm:spPr>
        <a:solidFill>
          <a:schemeClr val="tx1">
            <a:lumMod val="65000"/>
          </a:schemeClr>
        </a:solidFill>
      </dgm:spPr>
      <dgm:t>
        <a:bodyPr/>
        <a:lstStyle/>
        <a:p>
          <a:r>
            <a:rPr lang="en-US" dirty="0" smtClean="0">
              <a:solidFill>
                <a:srgbClr val="000000"/>
              </a:solidFill>
            </a:rPr>
            <a:t>Job Related Routines</a:t>
          </a:r>
          <a:endParaRPr lang="en-US" dirty="0">
            <a:solidFill>
              <a:srgbClr val="000000"/>
            </a:solidFill>
          </a:endParaRPr>
        </a:p>
      </dgm:t>
    </dgm:pt>
    <dgm:pt modelId="{C9CDF230-382F-2E4E-9EC5-51C81CBF0A33}" type="parTrans" cxnId="{B481D81F-446A-8F40-A76B-34B97CD73E90}">
      <dgm:prSet/>
      <dgm:spPr>
        <a:ln w="38100" cmpd="sng">
          <a:solidFill>
            <a:schemeClr val="accent5"/>
          </a:solidFill>
        </a:ln>
      </dgm:spPr>
      <dgm:t>
        <a:bodyPr/>
        <a:lstStyle/>
        <a:p>
          <a:endParaRPr lang="en-US"/>
        </a:p>
      </dgm:t>
    </dgm:pt>
    <dgm:pt modelId="{BEDDBE68-B3CC-CF49-89C6-0DA97F356147}" type="sibTrans" cxnId="{B481D81F-446A-8F40-A76B-34B97CD73E90}">
      <dgm:prSet/>
      <dgm:spPr/>
      <dgm:t>
        <a:bodyPr/>
        <a:lstStyle/>
        <a:p>
          <a:endParaRPr lang="en-US"/>
        </a:p>
      </dgm:t>
    </dgm:pt>
    <dgm:pt modelId="{2223548E-0A04-D742-A497-1ED39D47D68B}" type="pres">
      <dgm:prSet presAssocID="{190D6DEB-A253-3A4D-A88A-7FC09F84022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0BA245C-A00D-D742-A8CF-5707379ACBE2}" type="pres">
      <dgm:prSet presAssocID="{8AC8A188-2BB6-4B42-B469-7316A56CB25E}" presName="singleCycle" presStyleCnt="0"/>
      <dgm:spPr/>
    </dgm:pt>
    <dgm:pt modelId="{5F1E8754-833D-9444-B12B-D2037190E3CB}" type="pres">
      <dgm:prSet presAssocID="{8AC8A188-2BB6-4B42-B469-7316A56CB25E}" presName="singleCenter" presStyleLbl="node1" presStyleIdx="0" presStyleCnt="6" custScaleX="102747" custScaleY="99493" custLinFactNeighborX="623" custLinFactNeighborY="-1037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965FAD1C-D0E1-EE4D-A62C-A7D7A5E8E5C5}" type="pres">
      <dgm:prSet presAssocID="{C8885437-BC96-D34C-903B-1D090358F9AB}" presName="Name56" presStyleLbl="parChTrans1D2" presStyleIdx="0" presStyleCnt="5"/>
      <dgm:spPr/>
      <dgm:t>
        <a:bodyPr/>
        <a:lstStyle/>
        <a:p>
          <a:endParaRPr lang="en-US"/>
        </a:p>
      </dgm:t>
    </dgm:pt>
    <dgm:pt modelId="{CDA40EE7-8352-A946-A30E-E85D977BF91A}" type="pres">
      <dgm:prSet presAssocID="{2590511A-D223-974D-BCCC-76B62E669FD2}" presName="text0" presStyleLbl="node1" presStyleIdx="1" presStyleCnt="6" custScaleX="152423" custScaleY="144327" custRadScaleRad="108295" custRadScaleInc="7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E731FC-D6D6-FF47-A9B9-4DD6B45EF053}" type="pres">
      <dgm:prSet presAssocID="{28AEBA89-06C8-1146-B254-AF16AA9AF8BE}" presName="Name56" presStyleLbl="parChTrans1D2" presStyleIdx="1" presStyleCnt="5"/>
      <dgm:spPr/>
      <dgm:t>
        <a:bodyPr/>
        <a:lstStyle/>
        <a:p>
          <a:endParaRPr lang="en-US"/>
        </a:p>
      </dgm:t>
    </dgm:pt>
    <dgm:pt modelId="{12CBD6E2-24FE-D446-B155-4FC5F5C7F50B}" type="pres">
      <dgm:prSet presAssocID="{BBB26126-1F3A-F54D-893F-45FCC6067928}" presName="text0" presStyleLbl="node1" presStyleIdx="2" presStyleCnt="6" custScaleX="171036" custScaleY="1472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4523E5-FB61-7A47-9945-FCDB81D31E3E}" type="pres">
      <dgm:prSet presAssocID="{C9CDF230-382F-2E4E-9EC5-51C81CBF0A33}" presName="Name56" presStyleLbl="parChTrans1D2" presStyleIdx="2" presStyleCnt="5"/>
      <dgm:spPr/>
      <dgm:t>
        <a:bodyPr/>
        <a:lstStyle/>
        <a:p>
          <a:endParaRPr lang="en-US"/>
        </a:p>
      </dgm:t>
    </dgm:pt>
    <dgm:pt modelId="{963AC6A5-8A2C-A243-A6C3-0DC721166A92}" type="pres">
      <dgm:prSet presAssocID="{E566986F-5C14-A747-A80C-457D978D7145}" presName="text0" presStyleLbl="node1" presStyleIdx="3" presStyleCnt="6" custScaleX="149169" custScaleY="137580" custRadScaleRad="103761" custRadScaleInc="-266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EA7C09-327B-1348-94B7-32B865BA7ED9}" type="pres">
      <dgm:prSet presAssocID="{FC544319-C12C-9E4A-B94D-6EF5AFD81361}" presName="Name56" presStyleLbl="parChTrans1D2" presStyleIdx="3" presStyleCnt="5"/>
      <dgm:spPr/>
      <dgm:t>
        <a:bodyPr/>
        <a:lstStyle/>
        <a:p>
          <a:endParaRPr lang="en-US"/>
        </a:p>
      </dgm:t>
    </dgm:pt>
    <dgm:pt modelId="{084EC68A-516A-B448-AEFB-8DFFCF48DD03}" type="pres">
      <dgm:prSet presAssocID="{04EEF6BB-FDF5-014C-8CC9-49B73B85BB45}" presName="text0" presStyleLbl="node1" presStyleIdx="4" presStyleCnt="6" custScaleX="205866" custScaleY="138621" custRadScaleRad="109777" custRadScaleInc="351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BF94DA-C761-E942-B571-1987F8209982}" type="pres">
      <dgm:prSet presAssocID="{33BABCB1-6516-834C-A122-49AB93A9DBA4}" presName="Name56" presStyleLbl="parChTrans1D2" presStyleIdx="4" presStyleCnt="5"/>
      <dgm:spPr/>
      <dgm:t>
        <a:bodyPr/>
        <a:lstStyle/>
        <a:p>
          <a:endParaRPr lang="en-US"/>
        </a:p>
      </dgm:t>
    </dgm:pt>
    <dgm:pt modelId="{E765CF75-5D3F-4B4F-B6AD-5CDA95B98CBE}" type="pres">
      <dgm:prSet presAssocID="{306B524A-1BF3-0642-A916-E43296468F3B}" presName="text0" presStyleLbl="node1" presStyleIdx="5" presStyleCnt="6" custScaleX="207321" custScaleY="129772" custRadScaleRad="109443" custRadScaleInc="12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7A354B-849A-AC4B-9779-F2D5CFF9B4D7}" type="presOf" srcId="{BBB26126-1F3A-F54D-893F-45FCC6067928}" destId="{12CBD6E2-24FE-D446-B155-4FC5F5C7F50B}" srcOrd="0" destOrd="0" presId="urn:microsoft.com/office/officeart/2008/layout/RadialCluster"/>
    <dgm:cxn modelId="{729B85AF-4840-4C41-8586-F127FC5E0B51}" type="presOf" srcId="{FC544319-C12C-9E4A-B94D-6EF5AFD81361}" destId="{98EA7C09-327B-1348-94B7-32B865BA7ED9}" srcOrd="0" destOrd="0" presId="urn:microsoft.com/office/officeart/2008/layout/RadialCluster"/>
    <dgm:cxn modelId="{7EE718DE-C4E2-D045-BAD0-FF4508AFC4A9}" type="presOf" srcId="{28AEBA89-06C8-1146-B254-AF16AA9AF8BE}" destId="{5AE731FC-D6D6-FF47-A9B9-4DD6B45EF053}" srcOrd="0" destOrd="0" presId="urn:microsoft.com/office/officeart/2008/layout/RadialCluster"/>
    <dgm:cxn modelId="{ED7DE891-F4C3-9D4D-86F3-CCC6F03E8D4A}" srcId="{8AC8A188-2BB6-4B42-B469-7316A56CB25E}" destId="{BBB26126-1F3A-F54D-893F-45FCC6067928}" srcOrd="1" destOrd="0" parTransId="{28AEBA89-06C8-1146-B254-AF16AA9AF8BE}" sibTransId="{1F647DB5-A53C-D443-B313-5C010CCBC2DB}"/>
    <dgm:cxn modelId="{12153A5F-E1DD-1844-BC39-7FCF6D65F0C6}" srcId="{8AC8A188-2BB6-4B42-B469-7316A56CB25E}" destId="{306B524A-1BF3-0642-A916-E43296468F3B}" srcOrd="4" destOrd="0" parTransId="{33BABCB1-6516-834C-A122-49AB93A9DBA4}" sibTransId="{18A9F2B6-B334-C644-A55C-17DFBD49A3E0}"/>
    <dgm:cxn modelId="{B481D81F-446A-8F40-A76B-34B97CD73E90}" srcId="{8AC8A188-2BB6-4B42-B469-7316A56CB25E}" destId="{E566986F-5C14-A747-A80C-457D978D7145}" srcOrd="2" destOrd="0" parTransId="{C9CDF230-382F-2E4E-9EC5-51C81CBF0A33}" sibTransId="{BEDDBE68-B3CC-CF49-89C6-0DA97F356147}"/>
    <dgm:cxn modelId="{1D772663-3E68-F74E-A2D8-2E0E2BA2A637}" type="presOf" srcId="{C9CDF230-382F-2E4E-9EC5-51C81CBF0A33}" destId="{694523E5-FB61-7A47-9945-FCDB81D31E3E}" srcOrd="0" destOrd="0" presId="urn:microsoft.com/office/officeart/2008/layout/RadialCluster"/>
    <dgm:cxn modelId="{E84BC396-E43B-DB4C-9C68-5653789B4C27}" type="presOf" srcId="{C8885437-BC96-D34C-903B-1D090358F9AB}" destId="{965FAD1C-D0E1-EE4D-A62C-A7D7A5E8E5C5}" srcOrd="0" destOrd="0" presId="urn:microsoft.com/office/officeart/2008/layout/RadialCluster"/>
    <dgm:cxn modelId="{C0D47E89-2767-2F4B-ADDD-62DEE90E70CC}" type="presOf" srcId="{E566986F-5C14-A747-A80C-457D978D7145}" destId="{963AC6A5-8A2C-A243-A6C3-0DC721166A92}" srcOrd="0" destOrd="0" presId="urn:microsoft.com/office/officeart/2008/layout/RadialCluster"/>
    <dgm:cxn modelId="{CDE8A51C-3B04-424D-B7A8-2A1BABF0F1D2}" srcId="{190D6DEB-A253-3A4D-A88A-7FC09F84022F}" destId="{8AC8A188-2BB6-4B42-B469-7316A56CB25E}" srcOrd="0" destOrd="0" parTransId="{5F415E98-E14A-424B-92A2-6852219762FE}" sibTransId="{761A33B2-42B2-614E-94F3-DFEC987F7DC7}"/>
    <dgm:cxn modelId="{84743D03-044D-EB44-A8E7-76295D28385F}" srcId="{8AC8A188-2BB6-4B42-B469-7316A56CB25E}" destId="{2590511A-D223-974D-BCCC-76B62E669FD2}" srcOrd="0" destOrd="0" parTransId="{C8885437-BC96-D34C-903B-1D090358F9AB}" sibTransId="{ABC508CA-C6EC-A74C-AFB5-5630A802454F}"/>
    <dgm:cxn modelId="{3F791600-44FF-524F-87F5-493D2087B1CD}" type="presOf" srcId="{306B524A-1BF3-0642-A916-E43296468F3B}" destId="{E765CF75-5D3F-4B4F-B6AD-5CDA95B98CBE}" srcOrd="0" destOrd="0" presId="urn:microsoft.com/office/officeart/2008/layout/RadialCluster"/>
    <dgm:cxn modelId="{30C6473D-AEA1-C948-8DAB-35AE55A89151}" srcId="{8AC8A188-2BB6-4B42-B469-7316A56CB25E}" destId="{04EEF6BB-FDF5-014C-8CC9-49B73B85BB45}" srcOrd="3" destOrd="0" parTransId="{FC544319-C12C-9E4A-B94D-6EF5AFD81361}" sibTransId="{44AAEF2D-2BF4-E94F-AFE2-EC90B935F666}"/>
    <dgm:cxn modelId="{A031F3B6-5A55-2847-9C45-1B454EACDB6B}" type="presOf" srcId="{190D6DEB-A253-3A4D-A88A-7FC09F84022F}" destId="{2223548E-0A04-D742-A497-1ED39D47D68B}" srcOrd="0" destOrd="0" presId="urn:microsoft.com/office/officeart/2008/layout/RadialCluster"/>
    <dgm:cxn modelId="{E776D5F3-2B4E-C349-85B3-E9E91500D5F6}" type="presOf" srcId="{04EEF6BB-FDF5-014C-8CC9-49B73B85BB45}" destId="{084EC68A-516A-B448-AEFB-8DFFCF48DD03}" srcOrd="0" destOrd="0" presId="urn:microsoft.com/office/officeart/2008/layout/RadialCluster"/>
    <dgm:cxn modelId="{0D0CE14A-8503-DC49-9CFF-D4CFC9F4C808}" type="presOf" srcId="{2590511A-D223-974D-BCCC-76B62E669FD2}" destId="{CDA40EE7-8352-A946-A30E-E85D977BF91A}" srcOrd="0" destOrd="0" presId="urn:microsoft.com/office/officeart/2008/layout/RadialCluster"/>
    <dgm:cxn modelId="{730029B8-0C85-B34E-AB2E-3264328451E8}" type="presOf" srcId="{8AC8A188-2BB6-4B42-B469-7316A56CB25E}" destId="{5F1E8754-833D-9444-B12B-D2037190E3CB}" srcOrd="0" destOrd="0" presId="urn:microsoft.com/office/officeart/2008/layout/RadialCluster"/>
    <dgm:cxn modelId="{C1F4746F-2529-6047-888D-DE9B95200F3D}" type="presOf" srcId="{33BABCB1-6516-834C-A122-49AB93A9DBA4}" destId="{57BF94DA-C761-E942-B571-1987F8209982}" srcOrd="0" destOrd="0" presId="urn:microsoft.com/office/officeart/2008/layout/RadialCluster"/>
    <dgm:cxn modelId="{A124FF6B-4BA7-DB4E-ACF7-A77FA8F6325E}" type="presParOf" srcId="{2223548E-0A04-D742-A497-1ED39D47D68B}" destId="{70BA245C-A00D-D742-A8CF-5707379ACBE2}" srcOrd="0" destOrd="0" presId="urn:microsoft.com/office/officeart/2008/layout/RadialCluster"/>
    <dgm:cxn modelId="{62D56D61-5BF0-7A43-985A-5F911C371A0C}" type="presParOf" srcId="{70BA245C-A00D-D742-A8CF-5707379ACBE2}" destId="{5F1E8754-833D-9444-B12B-D2037190E3CB}" srcOrd="0" destOrd="0" presId="urn:microsoft.com/office/officeart/2008/layout/RadialCluster"/>
    <dgm:cxn modelId="{CFADB081-64D6-164B-8587-E2898000EDBD}" type="presParOf" srcId="{70BA245C-A00D-D742-A8CF-5707379ACBE2}" destId="{965FAD1C-D0E1-EE4D-A62C-A7D7A5E8E5C5}" srcOrd="1" destOrd="0" presId="urn:microsoft.com/office/officeart/2008/layout/RadialCluster"/>
    <dgm:cxn modelId="{844623F1-A260-8449-A968-5B373DCFA0F2}" type="presParOf" srcId="{70BA245C-A00D-D742-A8CF-5707379ACBE2}" destId="{CDA40EE7-8352-A946-A30E-E85D977BF91A}" srcOrd="2" destOrd="0" presId="urn:microsoft.com/office/officeart/2008/layout/RadialCluster"/>
    <dgm:cxn modelId="{B6A5D03C-811F-0D44-9625-9C2A97288F4B}" type="presParOf" srcId="{70BA245C-A00D-D742-A8CF-5707379ACBE2}" destId="{5AE731FC-D6D6-FF47-A9B9-4DD6B45EF053}" srcOrd="3" destOrd="0" presId="urn:microsoft.com/office/officeart/2008/layout/RadialCluster"/>
    <dgm:cxn modelId="{871E3285-1066-6341-97C4-6DB4B0026E99}" type="presParOf" srcId="{70BA245C-A00D-D742-A8CF-5707379ACBE2}" destId="{12CBD6E2-24FE-D446-B155-4FC5F5C7F50B}" srcOrd="4" destOrd="0" presId="urn:microsoft.com/office/officeart/2008/layout/RadialCluster"/>
    <dgm:cxn modelId="{4CAE4370-C534-DD49-B5CE-3DFB25F96F4D}" type="presParOf" srcId="{70BA245C-A00D-D742-A8CF-5707379ACBE2}" destId="{694523E5-FB61-7A47-9945-FCDB81D31E3E}" srcOrd="5" destOrd="0" presId="urn:microsoft.com/office/officeart/2008/layout/RadialCluster"/>
    <dgm:cxn modelId="{8300CE35-51FE-4848-8F44-B26C02010F4A}" type="presParOf" srcId="{70BA245C-A00D-D742-A8CF-5707379ACBE2}" destId="{963AC6A5-8A2C-A243-A6C3-0DC721166A92}" srcOrd="6" destOrd="0" presId="urn:microsoft.com/office/officeart/2008/layout/RadialCluster"/>
    <dgm:cxn modelId="{F9CA4382-FF16-A243-BE28-C1D5B7FCCCE1}" type="presParOf" srcId="{70BA245C-A00D-D742-A8CF-5707379ACBE2}" destId="{98EA7C09-327B-1348-94B7-32B865BA7ED9}" srcOrd="7" destOrd="0" presId="urn:microsoft.com/office/officeart/2008/layout/RadialCluster"/>
    <dgm:cxn modelId="{29B33A51-71DA-0C40-B44F-824D8EA5F416}" type="presParOf" srcId="{70BA245C-A00D-D742-A8CF-5707379ACBE2}" destId="{084EC68A-516A-B448-AEFB-8DFFCF48DD03}" srcOrd="8" destOrd="0" presId="urn:microsoft.com/office/officeart/2008/layout/RadialCluster"/>
    <dgm:cxn modelId="{3CEC9848-5937-2C4B-8595-7D8F12353806}" type="presParOf" srcId="{70BA245C-A00D-D742-A8CF-5707379ACBE2}" destId="{57BF94DA-C761-E942-B571-1987F8209982}" srcOrd="9" destOrd="0" presId="urn:microsoft.com/office/officeart/2008/layout/RadialCluster"/>
    <dgm:cxn modelId="{3CA155AE-5035-C646-8B81-125E572BC644}" type="presParOf" srcId="{70BA245C-A00D-D742-A8CF-5707379ACBE2}" destId="{E765CF75-5D3F-4B4F-B6AD-5CDA95B98CBE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1E8754-833D-9444-B12B-D2037190E3CB}">
      <dsp:nvSpPr>
        <dsp:cNvPr id="0" name=""/>
        <dsp:cNvSpPr/>
      </dsp:nvSpPr>
      <dsp:spPr>
        <a:xfrm>
          <a:off x="2415155" y="2300749"/>
          <a:ext cx="1841955" cy="1783620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j-lt"/>
            </a:rPr>
            <a:t>How to Get a 16 Year Old a Job</a:t>
          </a:r>
          <a:endParaRPr lang="en-US" sz="2600" b="1" kern="1200" dirty="0"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latin typeface="+mj-lt"/>
          </a:endParaRPr>
        </a:p>
      </dsp:txBody>
      <dsp:txXfrm>
        <a:off x="2502224" y="2387818"/>
        <a:ext cx="1667817" cy="1609482"/>
      </dsp:txXfrm>
    </dsp:sp>
    <dsp:sp modelId="{965FAD1C-D0E1-EE4D-A62C-A7D7A5E8E5C5}">
      <dsp:nvSpPr>
        <dsp:cNvPr id="0" name=""/>
        <dsp:cNvSpPr/>
      </dsp:nvSpPr>
      <dsp:spPr>
        <a:xfrm rot="16173816">
          <a:off x="2977316" y="1951396"/>
          <a:ext cx="6987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8726" y="0"/>
              </a:lnTo>
            </a:path>
          </a:pathLst>
        </a:custGeom>
        <a:noFill/>
        <a:ln w="38100" cap="flat" cmpd="sng" algn="ctr">
          <a:solidFill>
            <a:srgbClr val="A5D848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A40EE7-8352-A946-A30E-E85D977BF91A}">
      <dsp:nvSpPr>
        <dsp:cNvPr id="0" name=""/>
        <dsp:cNvSpPr/>
      </dsp:nvSpPr>
      <dsp:spPr>
        <a:xfrm>
          <a:off x="2402028" y="-131490"/>
          <a:ext cx="1830776" cy="1733534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rgbClr val="000000"/>
              </a:solidFill>
            </a:rPr>
            <a:t>SSA  Work Incentives</a:t>
          </a:r>
          <a:endParaRPr lang="en-US" sz="2900" kern="1200" dirty="0">
            <a:solidFill>
              <a:srgbClr val="000000"/>
            </a:solidFill>
          </a:endParaRPr>
        </a:p>
      </dsp:txBody>
      <dsp:txXfrm>
        <a:off x="2486652" y="-46866"/>
        <a:ext cx="1661528" cy="1564286"/>
      </dsp:txXfrm>
    </dsp:sp>
    <dsp:sp modelId="{5AE731FC-D6D6-FF47-A9B9-4DD6B45EF053}">
      <dsp:nvSpPr>
        <dsp:cNvPr id="0" name=""/>
        <dsp:cNvSpPr/>
      </dsp:nvSpPr>
      <dsp:spPr>
        <a:xfrm rot="20575583">
          <a:off x="4247726" y="2847176"/>
          <a:ext cx="42586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5866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CBD6E2-24FE-D446-B155-4FC5F5C7F50B}">
      <dsp:nvSpPr>
        <dsp:cNvPr id="0" name=""/>
        <dsp:cNvSpPr/>
      </dsp:nvSpPr>
      <dsp:spPr>
        <a:xfrm>
          <a:off x="4664208" y="1584683"/>
          <a:ext cx="2054340" cy="1768991"/>
        </a:xfrm>
        <a:prstGeom prst="roundRect">
          <a:avLst/>
        </a:prstGeom>
        <a:solidFill>
          <a:schemeClr val="accent3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000000"/>
              </a:solidFill>
            </a:rPr>
            <a:t>Social Networking</a:t>
          </a:r>
          <a:endParaRPr lang="en-US" sz="2800" kern="1200" dirty="0">
            <a:solidFill>
              <a:srgbClr val="000000"/>
            </a:solidFill>
          </a:endParaRPr>
        </a:p>
      </dsp:txBody>
      <dsp:txXfrm>
        <a:off x="4750563" y="1671038"/>
        <a:ext cx="1881630" cy="1596281"/>
      </dsp:txXfrm>
    </dsp:sp>
    <dsp:sp modelId="{694523E5-FB61-7A47-9945-FCDB81D31E3E}">
      <dsp:nvSpPr>
        <dsp:cNvPr id="0" name=""/>
        <dsp:cNvSpPr/>
      </dsp:nvSpPr>
      <dsp:spPr>
        <a:xfrm rot="2741818">
          <a:off x="4173672" y="4162294"/>
          <a:ext cx="21777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7770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3AC6A5-8A2C-A243-A6C3-0DC721166A92}">
      <dsp:nvSpPr>
        <dsp:cNvPr id="0" name=""/>
        <dsp:cNvSpPr/>
      </dsp:nvSpPr>
      <dsp:spPr>
        <a:xfrm>
          <a:off x="4269150" y="4240219"/>
          <a:ext cx="1791692" cy="1652494"/>
        </a:xfrm>
        <a:prstGeom prst="roundRect">
          <a:avLst/>
        </a:prstGeom>
        <a:solidFill>
          <a:schemeClr val="tx2">
            <a:lumMod val="50000"/>
          </a:schemeClr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000000"/>
              </a:solidFill>
            </a:rPr>
            <a:t>Job Related Routines</a:t>
          </a:r>
          <a:endParaRPr lang="en-US" sz="3200" kern="1200" dirty="0">
            <a:solidFill>
              <a:srgbClr val="000000"/>
            </a:solidFill>
          </a:endParaRPr>
        </a:p>
      </dsp:txBody>
      <dsp:txXfrm>
        <a:off x="4349818" y="4320887"/>
        <a:ext cx="1630356" cy="1491158"/>
      </dsp:txXfrm>
    </dsp:sp>
    <dsp:sp modelId="{98EA7C09-327B-1348-94B7-32B865BA7ED9}">
      <dsp:nvSpPr>
        <dsp:cNvPr id="0" name=""/>
        <dsp:cNvSpPr/>
      </dsp:nvSpPr>
      <dsp:spPr>
        <a:xfrm rot="8297660">
          <a:off x="2129016" y="4122280"/>
          <a:ext cx="3276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7657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4EC68A-516A-B448-AEFB-8DFFCF48DD03}">
      <dsp:nvSpPr>
        <dsp:cNvPr id="0" name=""/>
        <dsp:cNvSpPr/>
      </dsp:nvSpPr>
      <dsp:spPr>
        <a:xfrm>
          <a:off x="0" y="4231276"/>
          <a:ext cx="2472688" cy="1664998"/>
        </a:xfrm>
        <a:prstGeom prst="roundRect">
          <a:avLst/>
        </a:prstGeom>
        <a:solidFill>
          <a:schemeClr val="accent4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000000"/>
              </a:solidFill>
            </a:rPr>
            <a:t>Public Employment Resources</a:t>
          </a:r>
          <a:endParaRPr lang="en-US" sz="3200" kern="1200" dirty="0">
            <a:solidFill>
              <a:srgbClr val="000000"/>
            </a:solidFill>
          </a:endParaRPr>
        </a:p>
      </dsp:txBody>
      <dsp:txXfrm>
        <a:off x="81279" y="4312555"/>
        <a:ext cx="2310130" cy="1502440"/>
      </dsp:txXfrm>
    </dsp:sp>
    <dsp:sp modelId="{57BF94DA-C761-E942-B571-1987F8209982}">
      <dsp:nvSpPr>
        <dsp:cNvPr id="0" name=""/>
        <dsp:cNvSpPr/>
      </dsp:nvSpPr>
      <dsp:spPr>
        <a:xfrm rot="11920345">
          <a:off x="2156444" y="2838786"/>
          <a:ext cx="26570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703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65CF75-5D3F-4B4F-B6AD-5CDA95B98CBE}">
      <dsp:nvSpPr>
        <dsp:cNvPr id="0" name=""/>
        <dsp:cNvSpPr/>
      </dsp:nvSpPr>
      <dsp:spPr>
        <a:xfrm>
          <a:off x="-326727" y="1596128"/>
          <a:ext cx="2490165" cy="1558711"/>
        </a:xfrm>
        <a:prstGeom prst="roundRect">
          <a:avLst/>
        </a:prstGeom>
        <a:solidFill>
          <a:srgbClr val="3366FF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chemeClr val="bg1"/>
              </a:solidFill>
            </a:rPr>
            <a:t>Customized Employment Strategies</a:t>
          </a:r>
          <a:endParaRPr lang="en-US" sz="3000" kern="1200" dirty="0">
            <a:solidFill>
              <a:schemeClr val="bg1"/>
            </a:solidFill>
          </a:endParaRPr>
        </a:p>
      </dsp:txBody>
      <dsp:txXfrm>
        <a:off x="-250637" y="1672218"/>
        <a:ext cx="2337985" cy="140653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1E8754-833D-9444-B12B-D2037190E3CB}">
      <dsp:nvSpPr>
        <dsp:cNvPr id="0" name=""/>
        <dsp:cNvSpPr/>
      </dsp:nvSpPr>
      <dsp:spPr>
        <a:xfrm>
          <a:off x="2415155" y="2300749"/>
          <a:ext cx="1841955" cy="1783620"/>
        </a:xfrm>
        <a:prstGeom prst="roundRect">
          <a:avLst/>
        </a:prstGeom>
        <a:solidFill>
          <a:schemeClr val="bg1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 smtClean="0"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latin typeface="+mj-lt"/>
            </a:rPr>
            <a:t>How to Get a 16 Year Old a Job</a:t>
          </a:r>
          <a:endParaRPr lang="en-US" sz="2600" b="1" kern="1200" dirty="0"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  <a:latin typeface="+mj-lt"/>
          </a:endParaRPr>
        </a:p>
      </dsp:txBody>
      <dsp:txXfrm>
        <a:off x="2502224" y="2387818"/>
        <a:ext cx="1667817" cy="1609482"/>
      </dsp:txXfrm>
    </dsp:sp>
    <dsp:sp modelId="{965FAD1C-D0E1-EE4D-A62C-A7D7A5E8E5C5}">
      <dsp:nvSpPr>
        <dsp:cNvPr id="0" name=""/>
        <dsp:cNvSpPr/>
      </dsp:nvSpPr>
      <dsp:spPr>
        <a:xfrm rot="16173816">
          <a:off x="2977316" y="1951396"/>
          <a:ext cx="69872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98726" y="0"/>
              </a:lnTo>
            </a:path>
          </a:pathLst>
        </a:custGeom>
        <a:noFill/>
        <a:ln w="38100" cap="flat" cmpd="sng" algn="ctr">
          <a:solidFill>
            <a:srgbClr val="A5D848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A40EE7-8352-A946-A30E-E85D977BF91A}">
      <dsp:nvSpPr>
        <dsp:cNvPr id="0" name=""/>
        <dsp:cNvSpPr/>
      </dsp:nvSpPr>
      <dsp:spPr>
        <a:xfrm>
          <a:off x="2402028" y="-131490"/>
          <a:ext cx="1830776" cy="1733534"/>
        </a:xfrm>
        <a:prstGeom prst="roundRect">
          <a:avLst/>
        </a:prstGeom>
        <a:solidFill>
          <a:schemeClr val="accent2"/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3660" tIns="73660" rIns="73660" bIns="7366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rgbClr val="000000"/>
              </a:solidFill>
            </a:rPr>
            <a:t>SSA  Work Incentives</a:t>
          </a:r>
          <a:endParaRPr lang="en-US" sz="2900" kern="1200" dirty="0">
            <a:solidFill>
              <a:srgbClr val="000000"/>
            </a:solidFill>
          </a:endParaRPr>
        </a:p>
      </dsp:txBody>
      <dsp:txXfrm>
        <a:off x="2486652" y="-46866"/>
        <a:ext cx="1661528" cy="1564286"/>
      </dsp:txXfrm>
    </dsp:sp>
    <dsp:sp modelId="{5AE731FC-D6D6-FF47-A9B9-4DD6B45EF053}">
      <dsp:nvSpPr>
        <dsp:cNvPr id="0" name=""/>
        <dsp:cNvSpPr/>
      </dsp:nvSpPr>
      <dsp:spPr>
        <a:xfrm rot="20575583">
          <a:off x="4247726" y="2847176"/>
          <a:ext cx="42586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25866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CBD6E2-24FE-D446-B155-4FC5F5C7F50B}">
      <dsp:nvSpPr>
        <dsp:cNvPr id="0" name=""/>
        <dsp:cNvSpPr/>
      </dsp:nvSpPr>
      <dsp:spPr>
        <a:xfrm>
          <a:off x="4664208" y="1584683"/>
          <a:ext cx="2054340" cy="1768991"/>
        </a:xfrm>
        <a:prstGeom prst="roundRect">
          <a:avLst/>
        </a:prstGeom>
        <a:solidFill>
          <a:schemeClr val="tx1">
            <a:lumMod val="65000"/>
          </a:schemeClr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000000"/>
              </a:solidFill>
            </a:rPr>
            <a:t>Social Networking</a:t>
          </a:r>
          <a:endParaRPr lang="en-US" sz="2800" kern="1200" dirty="0">
            <a:solidFill>
              <a:srgbClr val="000000"/>
            </a:solidFill>
          </a:endParaRPr>
        </a:p>
      </dsp:txBody>
      <dsp:txXfrm>
        <a:off x="4750563" y="1671038"/>
        <a:ext cx="1881630" cy="1596281"/>
      </dsp:txXfrm>
    </dsp:sp>
    <dsp:sp modelId="{694523E5-FB61-7A47-9945-FCDB81D31E3E}">
      <dsp:nvSpPr>
        <dsp:cNvPr id="0" name=""/>
        <dsp:cNvSpPr/>
      </dsp:nvSpPr>
      <dsp:spPr>
        <a:xfrm rot="2741818">
          <a:off x="4173672" y="4162294"/>
          <a:ext cx="21777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17770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3AC6A5-8A2C-A243-A6C3-0DC721166A92}">
      <dsp:nvSpPr>
        <dsp:cNvPr id="0" name=""/>
        <dsp:cNvSpPr/>
      </dsp:nvSpPr>
      <dsp:spPr>
        <a:xfrm>
          <a:off x="4269150" y="4240219"/>
          <a:ext cx="1791692" cy="1652494"/>
        </a:xfrm>
        <a:prstGeom prst="roundRect">
          <a:avLst/>
        </a:prstGeom>
        <a:solidFill>
          <a:schemeClr val="tx1">
            <a:lumMod val="65000"/>
          </a:schemeClr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000000"/>
              </a:solidFill>
            </a:rPr>
            <a:t>Job Related Routines</a:t>
          </a:r>
          <a:endParaRPr lang="en-US" sz="3200" kern="1200" dirty="0">
            <a:solidFill>
              <a:srgbClr val="000000"/>
            </a:solidFill>
          </a:endParaRPr>
        </a:p>
      </dsp:txBody>
      <dsp:txXfrm>
        <a:off x="4349818" y="4320887"/>
        <a:ext cx="1630356" cy="1491158"/>
      </dsp:txXfrm>
    </dsp:sp>
    <dsp:sp modelId="{98EA7C09-327B-1348-94B7-32B865BA7ED9}">
      <dsp:nvSpPr>
        <dsp:cNvPr id="0" name=""/>
        <dsp:cNvSpPr/>
      </dsp:nvSpPr>
      <dsp:spPr>
        <a:xfrm rot="8297660">
          <a:off x="2129016" y="4122280"/>
          <a:ext cx="3276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27657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4EC68A-516A-B448-AEFB-8DFFCF48DD03}">
      <dsp:nvSpPr>
        <dsp:cNvPr id="0" name=""/>
        <dsp:cNvSpPr/>
      </dsp:nvSpPr>
      <dsp:spPr>
        <a:xfrm>
          <a:off x="0" y="4231276"/>
          <a:ext cx="2472688" cy="1664998"/>
        </a:xfrm>
        <a:prstGeom prst="roundRect">
          <a:avLst/>
        </a:prstGeom>
        <a:solidFill>
          <a:schemeClr val="tx1">
            <a:lumMod val="65000"/>
          </a:schemeClr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solidFill>
                <a:srgbClr val="000000"/>
              </a:solidFill>
            </a:rPr>
            <a:t>Public Employment Resources</a:t>
          </a:r>
          <a:endParaRPr lang="en-US" sz="3200" kern="1200" dirty="0">
            <a:solidFill>
              <a:srgbClr val="000000"/>
            </a:solidFill>
          </a:endParaRPr>
        </a:p>
      </dsp:txBody>
      <dsp:txXfrm>
        <a:off x="81279" y="4312555"/>
        <a:ext cx="2310130" cy="1502440"/>
      </dsp:txXfrm>
    </dsp:sp>
    <dsp:sp modelId="{57BF94DA-C761-E942-B571-1987F8209982}">
      <dsp:nvSpPr>
        <dsp:cNvPr id="0" name=""/>
        <dsp:cNvSpPr/>
      </dsp:nvSpPr>
      <dsp:spPr>
        <a:xfrm rot="11920345">
          <a:off x="2156444" y="2838786"/>
          <a:ext cx="26570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5703" y="0"/>
              </a:lnTo>
            </a:path>
          </a:pathLst>
        </a:custGeom>
        <a:noFill/>
        <a:ln w="38100" cap="flat" cmpd="sng" algn="ctr">
          <a:solidFill>
            <a:schemeClr val="accent5"/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65CF75-5D3F-4B4F-B6AD-5CDA95B98CBE}">
      <dsp:nvSpPr>
        <dsp:cNvPr id="0" name=""/>
        <dsp:cNvSpPr/>
      </dsp:nvSpPr>
      <dsp:spPr>
        <a:xfrm>
          <a:off x="-326727" y="1596128"/>
          <a:ext cx="2490165" cy="1558711"/>
        </a:xfrm>
        <a:prstGeom prst="roundRect">
          <a:avLst/>
        </a:prstGeom>
        <a:solidFill>
          <a:schemeClr val="bg1">
            <a:lumMod val="65000"/>
            <a:lumOff val="35000"/>
          </a:schemeClr>
        </a:solidFill>
        <a:ln>
          <a:noFill/>
        </a:ln>
        <a:effectLst>
          <a:outerShdw blurRad="76200" dist="25400" dir="5400000" rotWithShape="0">
            <a:srgbClr val="000000">
              <a:alpha val="5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chemeClr val="bg1"/>
              </a:solidFill>
            </a:rPr>
            <a:t>Customized Employment Strategies</a:t>
          </a:r>
          <a:endParaRPr lang="en-US" sz="3000" kern="1200" dirty="0">
            <a:solidFill>
              <a:schemeClr val="bg1"/>
            </a:solidFill>
          </a:endParaRPr>
        </a:p>
      </dsp:txBody>
      <dsp:txXfrm>
        <a:off x="-250637" y="1672218"/>
        <a:ext cx="2337985" cy="14065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 rot="20707748">
            <a:off x="-617539" y="-652551"/>
            <a:ext cx="6664606" cy="3942692"/>
          </a:xfrm>
          <a:custGeom>
            <a:avLst/>
            <a:gdLst/>
            <a:ahLst/>
            <a:cxnLst/>
            <a:rect l="l" t="t" r="r" b="b"/>
            <a:pathLst>
              <a:path w="6664606" h="3942692">
                <a:moveTo>
                  <a:pt x="1046923" y="0"/>
                </a:moveTo>
                <a:lnTo>
                  <a:pt x="6664606" y="1491692"/>
                </a:lnTo>
                <a:lnTo>
                  <a:pt x="6664606" y="3860602"/>
                </a:lnTo>
                <a:cubicBezTo>
                  <a:pt x="6664606" y="3905939"/>
                  <a:pt x="6627853" y="3942692"/>
                  <a:pt x="6582516" y="3942692"/>
                </a:cubicBezTo>
                <a:lnTo>
                  <a:pt x="0" y="3942692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 rot="20707748">
            <a:off x="6168153" y="-441831"/>
            <a:ext cx="3126510" cy="2426476"/>
          </a:xfrm>
          <a:custGeom>
            <a:avLst/>
            <a:gdLst/>
            <a:ahLst/>
            <a:cxnLst/>
            <a:rect l="l" t="t" r="r" b="b"/>
            <a:pathLst>
              <a:path w="3126510" h="2426476">
                <a:moveTo>
                  <a:pt x="0" y="0"/>
                </a:moveTo>
                <a:lnTo>
                  <a:pt x="3126510" y="830198"/>
                </a:lnTo>
                <a:lnTo>
                  <a:pt x="2702642" y="2426476"/>
                </a:lnTo>
                <a:lnTo>
                  <a:pt x="82091" y="2426476"/>
                </a:lnTo>
                <a:cubicBezTo>
                  <a:pt x="36754" y="2426475"/>
                  <a:pt x="1" y="2389722"/>
                  <a:pt x="1" y="2344385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 rot="20707748">
            <a:off x="7144098" y="2001564"/>
            <a:ext cx="2679455" cy="4946037"/>
          </a:xfrm>
          <a:custGeom>
            <a:avLst/>
            <a:gdLst/>
            <a:ahLst/>
            <a:cxnLst/>
            <a:rect l="l" t="t" r="r" b="b"/>
            <a:pathLst>
              <a:path w="2679455" h="4946037">
                <a:moveTo>
                  <a:pt x="2679455" y="0"/>
                </a:moveTo>
                <a:lnTo>
                  <a:pt x="1366108" y="4946037"/>
                </a:lnTo>
                <a:lnTo>
                  <a:pt x="0" y="4583288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 rot="20707748">
            <a:off x="-205621" y="3323292"/>
            <a:ext cx="7378073" cy="4557796"/>
          </a:xfrm>
          <a:custGeom>
            <a:avLst/>
            <a:gdLst/>
            <a:ahLst/>
            <a:cxnLst/>
            <a:rect l="l" t="t" r="r" b="b"/>
            <a:pathLst>
              <a:path w="7378073" h="4557796">
                <a:moveTo>
                  <a:pt x="7327936" y="6451"/>
                </a:moveTo>
                <a:cubicBezTo>
                  <a:pt x="7357400" y="18913"/>
                  <a:pt x="7378073" y="48087"/>
                  <a:pt x="7378073" y="82090"/>
                </a:cubicBezTo>
                <a:lnTo>
                  <a:pt x="7378073" y="4557796"/>
                </a:lnTo>
                <a:lnTo>
                  <a:pt x="0" y="2598658"/>
                </a:lnTo>
                <a:lnTo>
                  <a:pt x="690034" y="0"/>
                </a:lnTo>
                <a:lnTo>
                  <a:pt x="7295983" y="0"/>
                </a:lnTo>
                <a:cubicBezTo>
                  <a:pt x="7307317" y="0"/>
                  <a:pt x="7318115" y="2297"/>
                  <a:pt x="7327936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-900000">
            <a:off x="547834" y="3632676"/>
            <a:ext cx="5985159" cy="1606102"/>
          </a:xfrm>
        </p:spPr>
        <p:txBody>
          <a:bodyPr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-900000">
            <a:off x="2201145" y="5027230"/>
            <a:ext cx="4655297" cy="112849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741465" y="2313285"/>
            <a:ext cx="1524000" cy="365125"/>
          </a:xfrm>
        </p:spPr>
        <p:txBody>
          <a:bodyPr/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fld id="{A3E6970A-06F0-F64A-91F5-A0D77C004BE1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6551292" y="1528629"/>
            <a:ext cx="2465987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6451719" y="1162062"/>
            <a:ext cx="2133600" cy="421038"/>
          </a:xfrm>
        </p:spPr>
        <p:txBody>
          <a:bodyPr anchor="ctr"/>
          <a:lstStyle>
            <a:lvl1pPr algn="l">
              <a:defRPr sz="2400">
                <a:solidFill>
                  <a:schemeClr val="tx1"/>
                </a:solidFill>
              </a:defRPr>
            </a:lvl1pPr>
          </a:lstStyle>
          <a:p>
            <a:fld id="{970A6C09-AE02-984E-8AA7-338B5F9538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95918" y="-766298"/>
            <a:ext cx="8332816" cy="5894380"/>
          </a:xfrm>
          <a:custGeom>
            <a:avLst/>
            <a:gdLst/>
            <a:ahLst/>
            <a:cxnLst/>
            <a:rect l="l" t="t" r="r" b="b"/>
            <a:pathLst>
              <a:path w="8332816" h="5894380">
                <a:moveTo>
                  <a:pt x="1565164" y="0"/>
                </a:moveTo>
                <a:lnTo>
                  <a:pt x="8332816" y="1797049"/>
                </a:lnTo>
                <a:lnTo>
                  <a:pt x="8332816" y="5812290"/>
                </a:lnTo>
                <a:cubicBezTo>
                  <a:pt x="8332816" y="5857627"/>
                  <a:pt x="8296063" y="5894380"/>
                  <a:pt x="8250726" y="5894380"/>
                </a:cubicBezTo>
                <a:lnTo>
                  <a:pt x="0" y="5894380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64746" y="5089618"/>
            <a:ext cx="8528044" cy="2911464"/>
          </a:xfrm>
          <a:custGeom>
            <a:avLst/>
            <a:gdLst/>
            <a:ahLst/>
            <a:cxnLst/>
            <a:rect l="l" t="t" r="r" b="b"/>
            <a:pathLst>
              <a:path w="8528044" h="2911464">
                <a:moveTo>
                  <a:pt x="8477907" y="6451"/>
                </a:moveTo>
                <a:cubicBezTo>
                  <a:pt x="8507371" y="18913"/>
                  <a:pt x="8528044" y="48087"/>
                  <a:pt x="8528044" y="82090"/>
                </a:cubicBezTo>
                <a:lnTo>
                  <a:pt x="8528044" y="2911464"/>
                </a:lnTo>
                <a:lnTo>
                  <a:pt x="0" y="646970"/>
                </a:lnTo>
                <a:lnTo>
                  <a:pt x="171794" y="0"/>
                </a:lnTo>
                <a:lnTo>
                  <a:pt x="8445954" y="0"/>
                </a:lnTo>
                <a:cubicBezTo>
                  <a:pt x="8457288" y="0"/>
                  <a:pt x="8468086" y="2297"/>
                  <a:pt x="847790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8533928" y="3839503"/>
            <a:ext cx="1011244" cy="2994350"/>
          </a:xfrm>
          <a:custGeom>
            <a:avLst/>
            <a:gdLst/>
            <a:ahLst/>
            <a:cxnLst/>
            <a:rect l="l" t="t" r="r" b="b"/>
            <a:pathLst>
              <a:path w="1011244" h="2994350">
                <a:moveTo>
                  <a:pt x="1011244" y="0"/>
                </a:moveTo>
                <a:lnTo>
                  <a:pt x="216140" y="2994350"/>
                </a:lnTo>
                <a:lnTo>
                  <a:pt x="0" y="2936957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588490" y="-321837"/>
            <a:ext cx="1976541" cy="4072806"/>
          </a:xfrm>
          <a:custGeom>
            <a:avLst/>
            <a:gdLst/>
            <a:ahLst/>
            <a:cxnLst/>
            <a:rect l="l" t="t" r="r" b="b"/>
            <a:pathLst>
              <a:path w="1976541" h="4072806">
                <a:moveTo>
                  <a:pt x="0" y="0"/>
                </a:moveTo>
                <a:lnTo>
                  <a:pt x="1976541" y="524841"/>
                </a:lnTo>
                <a:lnTo>
                  <a:pt x="1034432" y="4072806"/>
                </a:lnTo>
                <a:lnTo>
                  <a:pt x="82090" y="4072806"/>
                </a:lnTo>
                <a:cubicBezTo>
                  <a:pt x="36753" y="4072806"/>
                  <a:pt x="0" y="4036053"/>
                  <a:pt x="0" y="399071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900000">
            <a:off x="3183882" y="4760430"/>
            <a:ext cx="5004753" cy="1299542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781854" y="984581"/>
            <a:ext cx="6581279" cy="360475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6996405" y="6238502"/>
            <a:ext cx="1524000" cy="365125"/>
          </a:xfrm>
        </p:spPr>
        <p:txBody>
          <a:bodyPr/>
          <a:lstStyle/>
          <a:p>
            <a:fld id="{A3E6970A-06F0-F64A-91F5-A0D77C004BE1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5321849" y="609479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8182730" y="3246937"/>
            <a:ext cx="907445" cy="365125"/>
          </a:xfrm>
        </p:spPr>
        <p:txBody>
          <a:bodyPr/>
          <a:lstStyle>
            <a:lvl1pPr algn="l">
              <a:defRPr/>
            </a:lvl1pPr>
          </a:lstStyle>
          <a:p>
            <a:fld id="{970A6C09-AE02-984E-8AA7-338B5F9538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20707748">
            <a:off x="-882907" y="-626065"/>
            <a:ext cx="7440156" cy="7347127"/>
          </a:xfrm>
          <a:custGeom>
            <a:avLst/>
            <a:gdLst/>
            <a:ahLst/>
            <a:cxnLst/>
            <a:rect l="l" t="t" r="r" b="b"/>
            <a:pathLst>
              <a:path w="7440156" h="7347127">
                <a:moveTo>
                  <a:pt x="1760047" y="0"/>
                </a:moveTo>
                <a:lnTo>
                  <a:pt x="7440156" y="1508269"/>
                </a:lnTo>
                <a:lnTo>
                  <a:pt x="7440156" y="7265037"/>
                </a:lnTo>
                <a:cubicBezTo>
                  <a:pt x="7440156" y="7310374"/>
                  <a:pt x="7403403" y="7347127"/>
                  <a:pt x="7358066" y="7347127"/>
                </a:cubicBezTo>
                <a:lnTo>
                  <a:pt x="2707078" y="7347127"/>
                </a:lnTo>
                <a:lnTo>
                  <a:pt x="0" y="6628304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20707748">
            <a:off x="3227235" y="6274264"/>
            <a:ext cx="4396677" cy="1167472"/>
          </a:xfrm>
          <a:custGeom>
            <a:avLst/>
            <a:gdLst/>
            <a:ahLst/>
            <a:cxnLst/>
            <a:rect l="l" t="t" r="r" b="b"/>
            <a:pathLst>
              <a:path w="4396677" h="1167472">
                <a:moveTo>
                  <a:pt x="4346539" y="6451"/>
                </a:moveTo>
                <a:cubicBezTo>
                  <a:pt x="4376003" y="18913"/>
                  <a:pt x="4396677" y="48087"/>
                  <a:pt x="4396677" y="82090"/>
                </a:cubicBezTo>
                <a:lnTo>
                  <a:pt x="4396677" y="1167472"/>
                </a:lnTo>
                <a:lnTo>
                  <a:pt x="0" y="0"/>
                </a:lnTo>
                <a:lnTo>
                  <a:pt x="4314586" y="0"/>
                </a:lnTo>
                <a:cubicBezTo>
                  <a:pt x="4325920" y="0"/>
                  <a:pt x="4336718" y="2297"/>
                  <a:pt x="4346539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7659524" y="5459724"/>
            <a:ext cx="1710569" cy="1538689"/>
          </a:xfrm>
          <a:custGeom>
            <a:avLst/>
            <a:gdLst/>
            <a:ahLst/>
            <a:cxnLst/>
            <a:rect l="l" t="t" r="r" b="b"/>
            <a:pathLst>
              <a:path w="1710569" h="1538689">
                <a:moveTo>
                  <a:pt x="1710569" y="1"/>
                </a:moveTo>
                <a:lnTo>
                  <a:pt x="1301993" y="1538689"/>
                </a:lnTo>
                <a:lnTo>
                  <a:pt x="0" y="1192965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6666426" y="-490731"/>
            <a:ext cx="3065776" cy="5811871"/>
          </a:xfrm>
          <a:custGeom>
            <a:avLst/>
            <a:gdLst/>
            <a:ahLst/>
            <a:cxnLst/>
            <a:rect l="l" t="t" r="r" b="b"/>
            <a:pathLst>
              <a:path w="3065776" h="5811871">
                <a:moveTo>
                  <a:pt x="0" y="0"/>
                </a:moveTo>
                <a:lnTo>
                  <a:pt x="3065776" y="814071"/>
                </a:lnTo>
                <a:lnTo>
                  <a:pt x="1738684" y="5811871"/>
                </a:lnTo>
                <a:lnTo>
                  <a:pt x="82090" y="5811871"/>
                </a:lnTo>
                <a:cubicBezTo>
                  <a:pt x="36753" y="5811871"/>
                  <a:pt x="0" y="5775118"/>
                  <a:pt x="0" y="572978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 rot="-900000">
            <a:off x="6793335" y="511413"/>
            <a:ext cx="1435608" cy="4818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 rot="-900000">
            <a:off x="967762" y="1075673"/>
            <a:ext cx="5398955" cy="508826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A3E6970A-06F0-F64A-91F5-A0D77C004BE1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-900000">
            <a:off x="4997808" y="6188244"/>
            <a:ext cx="2380306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970A6C09-AE02-984E-8AA7-338B5F9538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3894" y="2921988"/>
            <a:ext cx="5064953" cy="16956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479028" y="959716"/>
            <a:ext cx="4658735" cy="5077623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1690988" y="608314"/>
            <a:ext cx="1789355" cy="365125"/>
          </a:xfrm>
        </p:spPr>
        <p:txBody>
          <a:bodyPr/>
          <a:lstStyle/>
          <a:p>
            <a:fld id="{A3E6970A-06F0-F64A-91F5-A0D77C004BE1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3103620" y="6177546"/>
            <a:ext cx="239223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>
            <a:off x="1265370" y="300797"/>
            <a:ext cx="2287319" cy="365125"/>
          </a:xfrm>
        </p:spPr>
        <p:txBody>
          <a:bodyPr/>
          <a:lstStyle/>
          <a:p>
            <a:fld id="{970A6C09-AE02-984E-8AA7-338B5F9538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900000">
            <a:off x="-57216" y="-1017685"/>
            <a:ext cx="7411427" cy="3438177"/>
          </a:xfrm>
          <a:custGeom>
            <a:avLst/>
            <a:gdLst/>
            <a:ahLst/>
            <a:cxnLst/>
            <a:rect l="l" t="t" r="r" b="b"/>
            <a:pathLst>
              <a:path w="7411427" h="3438177">
                <a:moveTo>
                  <a:pt x="0" y="1985886"/>
                </a:moveTo>
                <a:lnTo>
                  <a:pt x="7411427" y="0"/>
                </a:lnTo>
                <a:lnTo>
                  <a:pt x="7411427" y="3356087"/>
                </a:lnTo>
                <a:cubicBezTo>
                  <a:pt x="7411427" y="3401424"/>
                  <a:pt x="7374674" y="3438177"/>
                  <a:pt x="7329337" y="3438177"/>
                </a:cubicBezTo>
                <a:lnTo>
                  <a:pt x="389140" y="3438177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-776641" y="2417820"/>
            <a:ext cx="6998365" cy="5080081"/>
          </a:xfrm>
          <a:custGeom>
            <a:avLst/>
            <a:gdLst/>
            <a:ahLst/>
            <a:cxnLst/>
            <a:rect l="l" t="t" r="r" b="b"/>
            <a:pathLst>
              <a:path w="6998365" h="5080081">
                <a:moveTo>
                  <a:pt x="0" y="0"/>
                </a:moveTo>
                <a:lnTo>
                  <a:pt x="6916275" y="0"/>
                </a:lnTo>
                <a:cubicBezTo>
                  <a:pt x="6961612" y="0"/>
                  <a:pt x="6998365" y="36753"/>
                  <a:pt x="6998365" y="82090"/>
                </a:cubicBezTo>
                <a:lnTo>
                  <a:pt x="6998365" y="3569608"/>
                </a:lnTo>
                <a:lnTo>
                  <a:pt x="1361203" y="5080081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900000">
            <a:off x="6338067" y="3775812"/>
            <a:ext cx="3102275" cy="3544033"/>
          </a:xfrm>
          <a:custGeom>
            <a:avLst/>
            <a:gdLst/>
            <a:ahLst/>
            <a:cxnLst/>
            <a:rect l="l" t="t" r="r" b="b"/>
            <a:pathLst>
              <a:path w="3102275" h="3544033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375388" y="0"/>
                </a:lnTo>
                <a:lnTo>
                  <a:pt x="3102275" y="2712781"/>
                </a:lnTo>
                <a:lnTo>
                  <a:pt x="0" y="3544033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 rot="900000">
            <a:off x="7327879" y="-104312"/>
            <a:ext cx="2350627" cy="3820866"/>
          </a:xfrm>
          <a:custGeom>
            <a:avLst/>
            <a:gdLst/>
            <a:ahLst/>
            <a:cxnLst/>
            <a:rect l="l" t="t" r="r" b="b"/>
            <a:pathLst>
              <a:path w="2350627" h="3820866">
                <a:moveTo>
                  <a:pt x="1" y="355523"/>
                </a:moveTo>
                <a:lnTo>
                  <a:pt x="1326829" y="0"/>
                </a:lnTo>
                <a:lnTo>
                  <a:pt x="2350627" y="3820866"/>
                </a:lnTo>
                <a:lnTo>
                  <a:pt x="82091" y="3820866"/>
                </a:lnTo>
                <a:cubicBezTo>
                  <a:pt x="36754" y="3820866"/>
                  <a:pt x="1" y="3784113"/>
                  <a:pt x="0" y="3738776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900000">
            <a:off x="534986" y="2921829"/>
            <a:ext cx="5690855" cy="1570680"/>
          </a:xfrm>
        </p:spPr>
        <p:txBody>
          <a:bodyPr anchor="b">
            <a:noAutofit/>
          </a:bodyPr>
          <a:lstStyle>
            <a:lvl1pPr algn="r">
              <a:defRPr sz="48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900000">
            <a:off x="537849" y="4494201"/>
            <a:ext cx="5271544" cy="1500187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900000">
            <a:off x="6878368" y="376138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3E6970A-06F0-F64A-91F5-A0D77C004BE1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900000">
            <a:off x="7056965" y="3170795"/>
            <a:ext cx="19263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900000" flipH="1">
            <a:off x="7176363" y="2661157"/>
            <a:ext cx="683979" cy="365125"/>
          </a:xfrm>
        </p:spPr>
        <p:txBody>
          <a:bodyPr/>
          <a:lstStyle>
            <a:lvl1pPr algn="l">
              <a:defRPr/>
            </a:lvl1pPr>
          </a:lstStyle>
          <a:p>
            <a:fld id="{970A6C09-AE02-984E-8AA7-338B5F9538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1893" y="2231024"/>
            <a:ext cx="4820301" cy="1436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 rot="-900000">
            <a:off x="1014439" y="1335061"/>
            <a:ext cx="2578608" cy="48398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3701032" y="618005"/>
            <a:ext cx="2580010" cy="4837176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5919" y="5887412"/>
            <a:ext cx="1241980" cy="365125"/>
          </a:xfrm>
        </p:spPr>
        <p:txBody>
          <a:bodyPr/>
          <a:lstStyle>
            <a:lvl1pPr algn="l">
              <a:defRPr/>
            </a:lvl1pPr>
          </a:lstStyle>
          <a:p>
            <a:fld id="{A3E6970A-06F0-F64A-91F5-A0D77C004BE1}" type="datetimeFigureOut">
              <a:rPr lang="en-US" smtClean="0"/>
              <a:t>9/6/13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054658" y="549437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64" y="5643110"/>
            <a:ext cx="1241693" cy="365125"/>
          </a:xfrm>
        </p:spPr>
        <p:txBody>
          <a:bodyPr/>
          <a:lstStyle>
            <a:lvl1pPr algn="l">
              <a:defRPr/>
            </a:lvl1pPr>
          </a:lstStyle>
          <a:p>
            <a:fld id="{970A6C09-AE02-984E-8AA7-338B5F9538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Rounded Rectangle 52"/>
          <p:cNvSpPr/>
          <p:nvPr/>
        </p:nvSpPr>
        <p:spPr>
          <a:xfrm rot="20707748">
            <a:off x="-883225" y="-625990"/>
            <a:ext cx="7439907" cy="7344599"/>
          </a:xfrm>
          <a:custGeom>
            <a:avLst/>
            <a:gdLst/>
            <a:ahLst/>
            <a:cxnLst/>
            <a:rect l="l" t="t" r="r" b="b"/>
            <a:pathLst>
              <a:path w="7439907" h="7344599">
                <a:moveTo>
                  <a:pt x="1760047" y="0"/>
                </a:moveTo>
                <a:lnTo>
                  <a:pt x="7439906" y="1508202"/>
                </a:lnTo>
                <a:lnTo>
                  <a:pt x="7439907" y="7262509"/>
                </a:lnTo>
                <a:cubicBezTo>
                  <a:pt x="7439906" y="7307846"/>
                  <a:pt x="7403153" y="7344599"/>
                  <a:pt x="7357816" y="7344599"/>
                </a:cubicBezTo>
                <a:lnTo>
                  <a:pt x="2697558" y="7344599"/>
                </a:lnTo>
                <a:lnTo>
                  <a:pt x="0" y="6628303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ounded Rectangle 53"/>
          <p:cNvSpPr/>
          <p:nvPr/>
        </p:nvSpPr>
        <p:spPr>
          <a:xfrm rot="20707748">
            <a:off x="3237537" y="6275496"/>
            <a:ext cx="4387395" cy="1165008"/>
          </a:xfrm>
          <a:custGeom>
            <a:avLst/>
            <a:gdLst/>
            <a:ahLst/>
            <a:cxnLst/>
            <a:rect l="l" t="t" r="r" b="b"/>
            <a:pathLst>
              <a:path w="4387395" h="1165008">
                <a:moveTo>
                  <a:pt x="4337258" y="6451"/>
                </a:moveTo>
                <a:cubicBezTo>
                  <a:pt x="4366722" y="18913"/>
                  <a:pt x="4387395" y="48087"/>
                  <a:pt x="4387395" y="82090"/>
                </a:cubicBezTo>
                <a:lnTo>
                  <a:pt x="4387395" y="1165008"/>
                </a:lnTo>
                <a:lnTo>
                  <a:pt x="0" y="0"/>
                </a:lnTo>
                <a:lnTo>
                  <a:pt x="4305305" y="0"/>
                </a:lnTo>
                <a:cubicBezTo>
                  <a:pt x="4316639" y="0"/>
                  <a:pt x="4327437" y="2297"/>
                  <a:pt x="4337258" y="6451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ounded Rectangle 54"/>
          <p:cNvSpPr/>
          <p:nvPr/>
        </p:nvSpPr>
        <p:spPr>
          <a:xfrm rot="20707748">
            <a:off x="7660698" y="5462349"/>
            <a:ext cx="1709024" cy="1536003"/>
          </a:xfrm>
          <a:custGeom>
            <a:avLst/>
            <a:gdLst/>
            <a:ahLst/>
            <a:cxnLst/>
            <a:rect l="l" t="t" r="r" b="b"/>
            <a:pathLst>
              <a:path w="1709024" h="1536003">
                <a:moveTo>
                  <a:pt x="1709024" y="0"/>
                </a:moveTo>
                <a:lnTo>
                  <a:pt x="1301161" y="1536003"/>
                </a:lnTo>
                <a:lnTo>
                  <a:pt x="0" y="119050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ounded Rectangle 55"/>
          <p:cNvSpPr/>
          <p:nvPr/>
        </p:nvSpPr>
        <p:spPr>
          <a:xfrm rot="20707748">
            <a:off x="6667944" y="-490547"/>
            <a:ext cx="3064333" cy="5811872"/>
          </a:xfrm>
          <a:custGeom>
            <a:avLst/>
            <a:gdLst/>
            <a:ahLst/>
            <a:cxnLst/>
            <a:rect l="l" t="t" r="r" b="b"/>
            <a:pathLst>
              <a:path w="3064333" h="5811872">
                <a:moveTo>
                  <a:pt x="0" y="0"/>
                </a:moveTo>
                <a:lnTo>
                  <a:pt x="3064333" y="813688"/>
                </a:lnTo>
                <a:lnTo>
                  <a:pt x="1737140" y="5811872"/>
                </a:lnTo>
                <a:lnTo>
                  <a:pt x="82090" y="5811872"/>
                </a:lnTo>
                <a:cubicBezTo>
                  <a:pt x="36753" y="5811872"/>
                  <a:pt x="0" y="5775119"/>
                  <a:pt x="0" y="5729782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-900000">
            <a:off x="854761" y="1406870"/>
            <a:ext cx="2213148" cy="759866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 rot="-900000">
            <a:off x="1120518" y="2227895"/>
            <a:ext cx="2578608" cy="39387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 rot="-900000">
            <a:off x="3535709" y="687503"/>
            <a:ext cx="2214753" cy="753043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 rot="-900000">
            <a:off x="3808498" y="1495882"/>
            <a:ext cx="2578608" cy="395590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A3E6970A-06F0-F64A-91F5-A0D77C004BE1}" type="datetimeFigureOut">
              <a:rPr lang="en-US" smtClean="0"/>
              <a:t>9/6/13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-900000">
            <a:off x="4050792" y="5495544"/>
            <a:ext cx="31242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970A6C09-AE02-984E-8AA7-338B5F9538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>
          <a:xfrm rot="907748">
            <a:off x="-865440" y="850599"/>
            <a:ext cx="3615441" cy="6151724"/>
          </a:xfrm>
          <a:custGeom>
            <a:avLst/>
            <a:gdLst/>
            <a:ahLst/>
            <a:cxnLst/>
            <a:rect l="l" t="t" r="r" b="b"/>
            <a:pathLst>
              <a:path w="3615441" h="6151724">
                <a:moveTo>
                  <a:pt x="0" y="0"/>
                </a:moveTo>
                <a:lnTo>
                  <a:pt x="3533351" y="0"/>
                </a:lnTo>
                <a:cubicBezTo>
                  <a:pt x="3578688" y="0"/>
                  <a:pt x="3615441" y="36753"/>
                  <a:pt x="3615441" y="82090"/>
                </a:cubicBezTo>
                <a:lnTo>
                  <a:pt x="3615441" y="5623909"/>
                </a:lnTo>
                <a:lnTo>
                  <a:pt x="1663219" y="6151724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 rot="907748">
            <a:off x="17749" y="-511509"/>
            <a:ext cx="3735394" cy="1387781"/>
          </a:xfrm>
          <a:custGeom>
            <a:avLst/>
            <a:gdLst/>
            <a:ahLst/>
            <a:cxnLst/>
            <a:rect l="l" t="t" r="r" b="b"/>
            <a:pathLst>
              <a:path w="3735394" h="1387781">
                <a:moveTo>
                  <a:pt x="0" y="1009924"/>
                </a:moveTo>
                <a:lnTo>
                  <a:pt x="3735394" y="0"/>
                </a:lnTo>
                <a:lnTo>
                  <a:pt x="3735394" y="1305691"/>
                </a:lnTo>
                <a:cubicBezTo>
                  <a:pt x="3735394" y="1351028"/>
                  <a:pt x="3698641" y="1387781"/>
                  <a:pt x="3653304" y="1387781"/>
                </a:cubicBezTo>
                <a:lnTo>
                  <a:pt x="102160" y="1387781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 rot="907748">
            <a:off x="2146801" y="6590199"/>
            <a:ext cx="1981025" cy="535602"/>
          </a:xfrm>
          <a:custGeom>
            <a:avLst/>
            <a:gdLst/>
            <a:ahLst/>
            <a:cxnLst/>
            <a:rect l="l" t="t" r="r" b="b"/>
            <a:pathLst>
              <a:path w="1981025" h="535602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81025" y="0"/>
                </a:lnTo>
                <a:lnTo>
                  <a:pt x="0" y="535602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 rot="907748">
            <a:off x="3185141" y="-553633"/>
            <a:ext cx="6782931" cy="7826540"/>
          </a:xfrm>
          <a:custGeom>
            <a:avLst/>
            <a:gdLst/>
            <a:ahLst/>
            <a:cxnLst/>
            <a:rect l="l" t="t" r="r" b="b"/>
            <a:pathLst>
              <a:path w="6782931" h="7826540">
                <a:moveTo>
                  <a:pt x="0" y="1349945"/>
                </a:moveTo>
                <a:lnTo>
                  <a:pt x="4993024" y="0"/>
                </a:lnTo>
                <a:lnTo>
                  <a:pt x="6782931" y="6620302"/>
                </a:lnTo>
                <a:lnTo>
                  <a:pt x="2321435" y="7826540"/>
                </a:lnTo>
                <a:lnTo>
                  <a:pt x="82090" y="7826540"/>
                </a:lnTo>
                <a:cubicBezTo>
                  <a:pt x="36753" y="7826540"/>
                  <a:pt x="0" y="7789787"/>
                  <a:pt x="0" y="7744450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-630936" y="2926080"/>
            <a:ext cx="5065776" cy="16916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900000">
            <a:off x="1691640" y="612648"/>
            <a:ext cx="1792224" cy="365125"/>
          </a:xfrm>
        </p:spPr>
        <p:txBody>
          <a:bodyPr/>
          <a:lstStyle/>
          <a:p>
            <a:fld id="{A3E6970A-06F0-F64A-91F5-A0D77C004BE1}" type="datetimeFigureOut">
              <a:rPr lang="en-US" smtClean="0"/>
              <a:t>9/6/13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 rot="900000">
            <a:off x="2493721" y="6101033"/>
            <a:ext cx="30521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 rot="900000">
            <a:off x="1261872" y="301752"/>
            <a:ext cx="2286000" cy="365125"/>
          </a:xfrm>
        </p:spPr>
        <p:txBody>
          <a:bodyPr/>
          <a:lstStyle/>
          <a:p>
            <a:fld id="{970A6C09-AE02-984E-8AA7-338B5F9538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 rot="900000">
            <a:off x="-372248" y="-1218153"/>
            <a:ext cx="8577953" cy="6344114"/>
          </a:xfrm>
          <a:custGeom>
            <a:avLst/>
            <a:gdLst/>
            <a:ahLst/>
            <a:cxnLst/>
            <a:rect l="l" t="t" r="r" b="b"/>
            <a:pathLst>
              <a:path w="8577953" h="6344114">
                <a:moveTo>
                  <a:pt x="0" y="2298455"/>
                </a:moveTo>
                <a:lnTo>
                  <a:pt x="8577953" y="0"/>
                </a:lnTo>
                <a:lnTo>
                  <a:pt x="8577953" y="6262024"/>
                </a:lnTo>
                <a:cubicBezTo>
                  <a:pt x="8577953" y="6307361"/>
                  <a:pt x="8541200" y="6344113"/>
                  <a:pt x="8495863" y="6344113"/>
                </a:cubicBezTo>
                <a:lnTo>
                  <a:pt x="1084031" y="634411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 rot="900000">
            <a:off x="-449071" y="5207889"/>
            <a:ext cx="7470000" cy="2486713"/>
          </a:xfrm>
          <a:custGeom>
            <a:avLst/>
            <a:gdLst/>
            <a:ahLst/>
            <a:cxnLst/>
            <a:rect l="l" t="t" r="r" b="b"/>
            <a:pathLst>
              <a:path w="7470000" h="2486713">
                <a:moveTo>
                  <a:pt x="0" y="0"/>
                </a:moveTo>
                <a:lnTo>
                  <a:pt x="7387910" y="0"/>
                </a:lnTo>
                <a:cubicBezTo>
                  <a:pt x="7433247" y="0"/>
                  <a:pt x="7470000" y="36753"/>
                  <a:pt x="7470000" y="82090"/>
                </a:cubicBezTo>
                <a:lnTo>
                  <a:pt x="7470000" y="663670"/>
                </a:lnTo>
                <a:lnTo>
                  <a:pt x="666313" y="2486713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900000">
            <a:off x="7192310" y="6483326"/>
            <a:ext cx="1932834" cy="635630"/>
          </a:xfrm>
          <a:custGeom>
            <a:avLst/>
            <a:gdLst/>
            <a:ahLst/>
            <a:cxnLst/>
            <a:rect l="l" t="t" r="r" b="b"/>
            <a:pathLst>
              <a:path w="1932834" h="63563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1901288" y="0"/>
                </a:lnTo>
                <a:lnTo>
                  <a:pt x="1932834" y="117729"/>
                </a:lnTo>
                <a:lnTo>
                  <a:pt x="0" y="635630"/>
                </a:lnTo>
                <a:lnTo>
                  <a:pt x="0" y="82090"/>
                </a:lnTo>
                <a:cubicBezTo>
                  <a:pt x="0" y="48087"/>
                  <a:pt x="20673" y="18913"/>
                  <a:pt x="50137" y="6451"/>
                </a:cubicBez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 rot="900000">
            <a:off x="8127084" y="92392"/>
            <a:ext cx="1878991" cy="6414233"/>
          </a:xfrm>
          <a:custGeom>
            <a:avLst/>
            <a:gdLst/>
            <a:ahLst/>
            <a:cxnLst/>
            <a:rect l="l" t="t" r="r" b="b"/>
            <a:pathLst>
              <a:path w="1878991" h="6414233">
                <a:moveTo>
                  <a:pt x="0" y="42953"/>
                </a:moveTo>
                <a:lnTo>
                  <a:pt x="160303" y="0"/>
                </a:lnTo>
                <a:lnTo>
                  <a:pt x="1878991" y="6414233"/>
                </a:lnTo>
                <a:lnTo>
                  <a:pt x="82090" y="6414233"/>
                </a:lnTo>
                <a:cubicBezTo>
                  <a:pt x="36753" y="6414233"/>
                  <a:pt x="0" y="6377480"/>
                  <a:pt x="0" y="633214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900000">
            <a:off x="7521938" y="5927116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3E6970A-06F0-F64A-91F5-A0D77C004BE1}" type="datetimeFigureOut">
              <a:rPr lang="en-US" smtClean="0"/>
              <a:t>9/6/13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900000">
            <a:off x="3892286" y="5987296"/>
            <a:ext cx="3124200" cy="295162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900000">
            <a:off x="7599046" y="5570110"/>
            <a:ext cx="716206" cy="365125"/>
          </a:xfrm>
        </p:spPr>
        <p:txBody>
          <a:bodyPr/>
          <a:lstStyle>
            <a:lvl1pPr algn="l">
              <a:defRPr/>
            </a:lvl1pPr>
          </a:lstStyle>
          <a:p>
            <a:fld id="{970A6C09-AE02-984E-8AA7-338B5F9538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 rot="20707748">
            <a:off x="-897260" y="-624538"/>
            <a:ext cx="7286946" cy="6041338"/>
          </a:xfrm>
          <a:custGeom>
            <a:avLst/>
            <a:gdLst/>
            <a:ahLst/>
            <a:cxnLst/>
            <a:rect l="l" t="t" r="r" b="b"/>
            <a:pathLst>
              <a:path w="7286946" h="6041338">
                <a:moveTo>
                  <a:pt x="1604186" y="0"/>
                </a:moveTo>
                <a:lnTo>
                  <a:pt x="7286946" y="1508972"/>
                </a:lnTo>
                <a:lnTo>
                  <a:pt x="7286946" y="5959247"/>
                </a:lnTo>
                <a:cubicBezTo>
                  <a:pt x="7286946" y="6004584"/>
                  <a:pt x="7250193" y="6041337"/>
                  <a:pt x="7204856" y="6041337"/>
                </a:cubicBezTo>
                <a:lnTo>
                  <a:pt x="0" y="604133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 rot="20707748">
            <a:off x="64806" y="5378153"/>
            <a:ext cx="7443151" cy="2476431"/>
          </a:xfrm>
          <a:custGeom>
            <a:avLst/>
            <a:gdLst/>
            <a:ahLst/>
            <a:cxnLst/>
            <a:rect l="l" t="t" r="r" b="b"/>
            <a:pathLst>
              <a:path w="7443151" h="2476431">
                <a:moveTo>
                  <a:pt x="7393013" y="6452"/>
                </a:moveTo>
                <a:cubicBezTo>
                  <a:pt x="7422477" y="18914"/>
                  <a:pt x="7443150" y="48087"/>
                  <a:pt x="7443150" y="82090"/>
                </a:cubicBezTo>
                <a:lnTo>
                  <a:pt x="7443151" y="2476431"/>
                </a:lnTo>
                <a:lnTo>
                  <a:pt x="0" y="500014"/>
                </a:lnTo>
                <a:lnTo>
                  <a:pt x="132771" y="1"/>
                </a:lnTo>
                <a:lnTo>
                  <a:pt x="7361060" y="1"/>
                </a:lnTo>
                <a:cubicBezTo>
                  <a:pt x="7372394" y="0"/>
                  <a:pt x="7383192" y="2298"/>
                  <a:pt x="7393013" y="6452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 rot="20707748">
            <a:off x="7660994" y="5459931"/>
            <a:ext cx="1709023" cy="1538302"/>
          </a:xfrm>
          <a:custGeom>
            <a:avLst/>
            <a:gdLst/>
            <a:ahLst/>
            <a:cxnLst/>
            <a:rect l="l" t="t" r="r" b="b"/>
            <a:pathLst>
              <a:path w="1709023" h="1538302">
                <a:moveTo>
                  <a:pt x="1709023" y="0"/>
                </a:moveTo>
                <a:lnTo>
                  <a:pt x="1300550" y="1538302"/>
                </a:lnTo>
                <a:lnTo>
                  <a:pt x="0" y="1192960"/>
                </a:lnTo>
                <a:lnTo>
                  <a:pt x="0" y="82090"/>
                </a:lnTo>
                <a:cubicBezTo>
                  <a:pt x="0" y="36753"/>
                  <a:pt x="36753" y="0"/>
                  <a:pt x="82090" y="0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20707748">
            <a:off x="6673110" y="-489836"/>
            <a:ext cx="3059119" cy="5809409"/>
          </a:xfrm>
          <a:custGeom>
            <a:avLst/>
            <a:gdLst/>
            <a:ahLst/>
            <a:cxnLst/>
            <a:rect l="l" t="t" r="r" b="b"/>
            <a:pathLst>
              <a:path w="3059119" h="5809409">
                <a:moveTo>
                  <a:pt x="0" y="0"/>
                </a:moveTo>
                <a:lnTo>
                  <a:pt x="3059119" y="812303"/>
                </a:lnTo>
                <a:lnTo>
                  <a:pt x="1732212" y="5809409"/>
                </a:lnTo>
                <a:lnTo>
                  <a:pt x="82090" y="5809409"/>
                </a:lnTo>
                <a:cubicBezTo>
                  <a:pt x="36753" y="5809409"/>
                  <a:pt x="0" y="5772656"/>
                  <a:pt x="0" y="5727319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4500000">
            <a:off x="5175504" y="2231136"/>
            <a:ext cx="4818888" cy="1435608"/>
          </a:xfrm>
        </p:spPr>
        <p:txBody>
          <a:bodyPr anchor="b"/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-900000">
            <a:off x="844848" y="997933"/>
            <a:ext cx="5343100" cy="3888220"/>
          </a:xfrm>
        </p:spPr>
        <p:txBody>
          <a:bodyPr anchor="b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900000">
            <a:off x="3216573" y="5144589"/>
            <a:ext cx="3930375" cy="988131"/>
          </a:xfrm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-900000">
            <a:off x="7754112" y="5888736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A3E6970A-06F0-F64A-91F5-A0D77C004BE1}" type="datetimeFigureOut">
              <a:rPr lang="en-US" smtClean="0"/>
              <a:t>9/6/13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900000">
            <a:off x="4263966" y="6099104"/>
            <a:ext cx="3063047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-900000">
            <a:off x="7690104" y="5641848"/>
            <a:ext cx="1243584" cy="365125"/>
          </a:xfrm>
        </p:spPr>
        <p:txBody>
          <a:bodyPr/>
          <a:lstStyle>
            <a:lvl1pPr algn="l">
              <a:defRPr/>
            </a:lvl1pPr>
          </a:lstStyle>
          <a:p>
            <a:fld id="{970A6C09-AE02-984E-8AA7-338B5F9538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 rot="900000">
            <a:off x="-533701" y="-979752"/>
            <a:ext cx="6672870" cy="6821601"/>
          </a:xfrm>
          <a:custGeom>
            <a:avLst/>
            <a:gdLst/>
            <a:ahLst/>
            <a:cxnLst/>
            <a:rect l="l" t="t" r="r" b="b"/>
            <a:pathLst>
              <a:path w="6672870" h="6821601">
                <a:moveTo>
                  <a:pt x="0" y="1787990"/>
                </a:moveTo>
                <a:lnTo>
                  <a:pt x="6672870" y="0"/>
                </a:lnTo>
                <a:lnTo>
                  <a:pt x="6672870" y="6739511"/>
                </a:lnTo>
                <a:cubicBezTo>
                  <a:pt x="6672870" y="6784848"/>
                  <a:pt x="6636117" y="6821601"/>
                  <a:pt x="6590780" y="6821601"/>
                </a:cubicBezTo>
                <a:lnTo>
                  <a:pt x="1348753" y="6821601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 rot="900000">
            <a:off x="-283896" y="5969722"/>
            <a:ext cx="5300494" cy="1495954"/>
          </a:xfrm>
          <a:custGeom>
            <a:avLst/>
            <a:gdLst/>
            <a:ahLst/>
            <a:cxnLst/>
            <a:rect l="l" t="t" r="r" b="b"/>
            <a:pathLst>
              <a:path w="5300494" h="1495954">
                <a:moveTo>
                  <a:pt x="0" y="0"/>
                </a:moveTo>
                <a:lnTo>
                  <a:pt x="5218404" y="0"/>
                </a:lnTo>
                <a:cubicBezTo>
                  <a:pt x="5263741" y="0"/>
                  <a:pt x="5300494" y="36753"/>
                  <a:pt x="5300494" y="82090"/>
                </a:cubicBezTo>
                <a:lnTo>
                  <a:pt x="5300494" y="183095"/>
                </a:lnTo>
                <a:lnTo>
                  <a:pt x="400840" y="1495954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 rot="900000">
            <a:off x="6930292" y="-242630"/>
            <a:ext cx="2434235" cy="1383623"/>
          </a:xfrm>
          <a:custGeom>
            <a:avLst/>
            <a:gdLst/>
            <a:ahLst/>
            <a:cxnLst/>
            <a:rect l="l" t="t" r="r" b="b"/>
            <a:pathLst>
              <a:path w="2434235" h="1383623">
                <a:moveTo>
                  <a:pt x="0" y="552912"/>
                </a:moveTo>
                <a:lnTo>
                  <a:pt x="2063495" y="0"/>
                </a:lnTo>
                <a:lnTo>
                  <a:pt x="2434235" y="1383623"/>
                </a:lnTo>
                <a:lnTo>
                  <a:pt x="82090" y="1383622"/>
                </a:lnTo>
                <a:cubicBezTo>
                  <a:pt x="36754" y="1383622"/>
                  <a:pt x="0" y="1346869"/>
                  <a:pt x="0" y="1301533"/>
                </a:cubicBez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 rot="900000">
            <a:off x="5899782" y="1282101"/>
            <a:ext cx="3842742" cy="6178450"/>
          </a:xfrm>
          <a:custGeom>
            <a:avLst/>
            <a:gdLst/>
            <a:ahLst/>
            <a:cxnLst/>
            <a:rect l="l" t="t" r="r" b="b"/>
            <a:pathLst>
              <a:path w="3842742" h="6178450">
                <a:moveTo>
                  <a:pt x="50137" y="6451"/>
                </a:moveTo>
                <a:cubicBezTo>
                  <a:pt x="59958" y="2297"/>
                  <a:pt x="70756" y="0"/>
                  <a:pt x="82090" y="0"/>
                </a:cubicBezTo>
                <a:lnTo>
                  <a:pt x="2463128" y="0"/>
                </a:lnTo>
                <a:lnTo>
                  <a:pt x="3842742" y="5148790"/>
                </a:lnTo>
                <a:lnTo>
                  <a:pt x="0" y="6178450"/>
                </a:lnTo>
                <a:lnTo>
                  <a:pt x="0" y="82090"/>
                </a:lnTo>
                <a:cubicBezTo>
                  <a:pt x="0" y="48087"/>
                  <a:pt x="20674" y="18913"/>
                  <a:pt x="50137" y="645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4500000">
            <a:off x="4578273" y="2744935"/>
            <a:ext cx="5036383" cy="1997131"/>
          </a:xfrm>
        </p:spPr>
        <p:txBody>
          <a:bodyPr anchor="t">
            <a:normAutofit/>
          </a:bodyPr>
          <a:lstStyle>
            <a:lvl1pPr algn="r"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900000">
            <a:off x="1507529" y="615731"/>
            <a:ext cx="4323504" cy="3294418"/>
          </a:xfrm>
          <a:prstGeom prst="roundRect">
            <a:avLst>
              <a:gd name="adj" fmla="val 4992"/>
            </a:avLst>
          </a:prstGeom>
          <a:ln w="19050">
            <a:solidFill>
              <a:schemeClr val="tx1"/>
            </a:solidFill>
          </a:ln>
          <a:effectLst>
            <a:innerShdw blurRad="101600" dir="13500000">
              <a:prstClr val="black">
                <a:alpha val="70000"/>
              </a:prstClr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900000">
            <a:off x="822789" y="4161126"/>
            <a:ext cx="4310915" cy="120354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900000">
            <a:off x="6992395" y="571255"/>
            <a:ext cx="1524000" cy="365125"/>
          </a:xfrm>
        </p:spPr>
        <p:txBody>
          <a:bodyPr/>
          <a:lstStyle>
            <a:lvl1pPr algn="l">
              <a:defRPr/>
            </a:lvl1pPr>
          </a:lstStyle>
          <a:p>
            <a:fld id="{A3E6970A-06F0-F64A-91F5-A0D77C004BE1}" type="datetimeFigureOut">
              <a:rPr lang="en-US" smtClean="0"/>
              <a:t>9/6/13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900000">
            <a:off x="647292" y="5162531"/>
            <a:ext cx="2977453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900000">
            <a:off x="7046470" y="391054"/>
            <a:ext cx="1963187" cy="365125"/>
          </a:xfrm>
        </p:spPr>
        <p:txBody>
          <a:bodyPr/>
          <a:lstStyle>
            <a:lvl1pPr algn="l">
              <a:defRPr/>
            </a:lvl1pPr>
          </a:lstStyle>
          <a:p>
            <a:fld id="{970A6C09-AE02-984E-8AA7-338B5F9538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an1080Base.png"/>
          <p:cNvPicPr>
            <a:picLocks noChangeAspect="1"/>
          </p:cNvPicPr>
          <p:nvPr/>
        </p:nvPicPr>
        <p:blipFill>
          <a:blip r:embed="rId13" cstate="print">
            <a:lum bright="-38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 rot="-5400000">
            <a:off x="-673455" y="2807056"/>
            <a:ext cx="5320597" cy="18400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5027024" cy="478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6096001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/>
              </a:defRPr>
            </a:lvl1pPr>
          </a:lstStyle>
          <a:p>
            <a:fld id="{A3E6970A-06F0-F64A-91F5-A0D77C004BE1}" type="datetimeFigureOut">
              <a:rPr lang="en-US" smtClean="0"/>
              <a:t>9/6/13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096001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047" y="53249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A6C09-AE02-984E-8AA7-338B5F95381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31520" indent="-36576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97280" indent="-32004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20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74320" algn="l" defTabSz="914400" rtl="0" eaLnBrk="1" latinLnBrk="0" hangingPunct="1">
        <a:spcBef>
          <a:spcPct val="20000"/>
        </a:spcBef>
        <a:spcAft>
          <a:spcPts val="600"/>
        </a:spcAft>
        <a:buSzPct val="140000"/>
        <a:buFont typeface="Wingdings" pitchFamily="2" charset="2"/>
        <a:buChar char=""/>
        <a:defRPr sz="18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2024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46888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24"/>
        </a:spcBef>
        <a:spcAft>
          <a:spcPts val="600"/>
        </a:spcAft>
        <a:buClrTx/>
        <a:buSzPct val="130000"/>
        <a:buFont typeface="Wingdings" pitchFamily="2" charset="2"/>
        <a:buChar char=""/>
        <a:defRPr sz="16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7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accent5"/>
                </a:solidFill>
              </a:rPr>
              <a:t>Volume 3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Get a 16 Year Old a Job</a:t>
            </a:r>
            <a:endParaRPr lang="en-US" dirty="0"/>
          </a:p>
        </p:txBody>
      </p:sp>
      <p:pic>
        <p:nvPicPr>
          <p:cNvPr id="12" name="Picture 11" descr="1fe97f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7058">
            <a:off x="4968761" y="1339624"/>
            <a:ext cx="1255928" cy="121619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3" name="TextBox 12"/>
          <p:cNvSpPr txBox="1"/>
          <p:nvPr/>
        </p:nvSpPr>
        <p:spPr>
          <a:xfrm rot="20784551">
            <a:off x="6479818" y="1746324"/>
            <a:ext cx="1646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Roger Shelley</a:t>
            </a:r>
          </a:p>
        </p:txBody>
      </p:sp>
      <p:pic>
        <p:nvPicPr>
          <p:cNvPr id="14" name="Picture 13" descr="CHD color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0"/>
          <a:stretch/>
        </p:blipFill>
        <p:spPr>
          <a:xfrm rot="20691951">
            <a:off x="5956327" y="5721753"/>
            <a:ext cx="3043662" cy="6308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478415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Property Essential to Self-Support (PESS)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293164" y="567729"/>
            <a:ext cx="4858681" cy="5730160"/>
          </a:xfrm>
        </p:spPr>
        <p:txBody>
          <a:bodyPr>
            <a:normAutofit fontScale="92500" lnSpcReduction="20000"/>
          </a:bodyPr>
          <a:lstStyle/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/>
              <a:t>We do not count up to $6,000 of equity value of non-business property that you use to produce goods or services essential to daily </a:t>
            </a:r>
            <a:r>
              <a:rPr lang="en-US" dirty="0" smtClean="0"/>
              <a:t>activities. </a:t>
            </a:r>
            <a:r>
              <a:rPr lang="en-US" dirty="0"/>
              <a:t>An example is land you use to produce vegetables or livestock solely for consumption by your </a:t>
            </a:r>
            <a:r>
              <a:rPr lang="en-US" dirty="0" smtClean="0"/>
              <a:t>household. 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/>
              <a:t>We do not count up to $6,000 of the equity value of non-business income-producing property if the property yields an annual rate of return of at least 6 </a:t>
            </a:r>
            <a:r>
              <a:rPr lang="en-US" dirty="0" smtClean="0"/>
              <a:t>percent. </a:t>
            </a:r>
            <a:r>
              <a:rPr lang="en-US" dirty="0"/>
              <a:t>An example is a rental </a:t>
            </a:r>
            <a:r>
              <a:rPr lang="en-US" dirty="0" smtClean="0"/>
              <a:t>property. </a:t>
            </a:r>
          </a:p>
        </p:txBody>
      </p:sp>
    </p:spTree>
    <p:extLst>
      <p:ext uri="{BB962C8B-B14F-4D97-AF65-F5344CB8AC3E}">
        <p14:creationId xmlns:p14="http://schemas.microsoft.com/office/powerpoint/2010/main" val="3684758146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Property Essential to Self-Support (PESS)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299918" y="530202"/>
            <a:ext cx="4844986" cy="5680855"/>
          </a:xfrm>
        </p:spPr>
        <p:txBody>
          <a:bodyPr>
            <a:normAutofit/>
          </a:bodyPr>
          <a:lstStyle/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/>
              <a:t>You must be using the property we are excluding under the PESS provision for your self-support activities . If you are not currently using this property because of circumstances beyond your control, you must expect to start using it again within a reasonable period of time, usually 12 </a:t>
            </a:r>
            <a:r>
              <a:rPr lang="en-US" dirty="0" smtClean="0"/>
              <a:t>months. </a:t>
            </a:r>
          </a:p>
        </p:txBody>
      </p:sp>
    </p:spTree>
    <p:extLst>
      <p:ext uri="{BB962C8B-B14F-4D97-AF65-F5344CB8AC3E}">
        <p14:creationId xmlns:p14="http://schemas.microsoft.com/office/powerpoint/2010/main" val="3067101229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Reinstating SSI Eligibility Without a New Application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297505" y="590432"/>
            <a:ext cx="5128172" cy="575133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sz="2000" dirty="0"/>
              <a:t>If you have been ineligible for Supplemental Security Income (SSI) payments due to your work, you may be able to restart your SSI cash payments again at any time without a new </a:t>
            </a:r>
            <a:r>
              <a:rPr lang="en-US" sz="2000" dirty="0" smtClean="0"/>
              <a:t>application. </a:t>
            </a:r>
          </a:p>
          <a:p>
            <a:pPr>
              <a:lnSpc>
                <a:spcPct val="9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sz="2000" dirty="0"/>
              <a:t>If you have been ineligible for SSI and/or Medicaid for any reason </a:t>
            </a:r>
            <a:r>
              <a:rPr lang="en-US" sz="2000" i="1" dirty="0"/>
              <a:t>other than </a:t>
            </a:r>
            <a:r>
              <a:rPr lang="en-US" sz="2000" dirty="0"/>
              <a:t>work or medical recovery, you may be able to restart your SSI cash payment and/or Medicaid coverage within 12 months without a new </a:t>
            </a:r>
            <a:r>
              <a:rPr lang="en-US" sz="2000" dirty="0" smtClean="0"/>
              <a:t>application. </a:t>
            </a:r>
            <a:r>
              <a:rPr lang="en-US" sz="2000" dirty="0"/>
              <a:t>When your situation changes, contact us and ask about how you can restart your SSI benefits and/or </a:t>
            </a:r>
            <a:r>
              <a:rPr lang="en-US" sz="2000" dirty="0" smtClean="0"/>
              <a:t>Medicaid. </a:t>
            </a:r>
          </a:p>
          <a:p>
            <a:pPr>
              <a:lnSpc>
                <a:spcPct val="9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sz="2000" i="1" dirty="0"/>
              <a:t>If your cash payment and Medicaid benefits ended because of your work and earnings, and you stop work within 5 years of when your benefits ceased, we may be able to start your benefits again under Expedited Reinstatement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90999106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Medicaid While Working– Section 1619(b)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305139" y="536632"/>
            <a:ext cx="4844986" cy="580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A5D848"/>
                </a:solidFill>
              </a:rPr>
              <a:t>How does it help you? </a:t>
            </a:r>
            <a:endParaRPr lang="en-US" dirty="0" smtClean="0">
              <a:solidFill>
                <a:srgbClr val="A5D848"/>
              </a:solidFill>
            </a:endParaRP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b="1" dirty="0"/>
              <a:t>SSI eligible </a:t>
            </a:r>
            <a:endParaRPr lang="en-US" dirty="0" smtClean="0"/>
          </a:p>
          <a:p>
            <a:pPr lvl="1">
              <a:buClr>
                <a:schemeClr val="accent5"/>
              </a:buClr>
              <a:buFont typeface="Arial"/>
              <a:buChar char="•"/>
            </a:pPr>
            <a:r>
              <a:rPr lang="en-US" dirty="0"/>
              <a:t>After you return to work, your Medicaid coverage can continue, even if your earnings (alone or in combination with your other income) become too high for a Supplemental Security Income (SSI) cash </a:t>
            </a:r>
            <a:r>
              <a:rPr lang="en-US" dirty="0" smtClean="0"/>
              <a:t>payment. </a:t>
            </a:r>
          </a:p>
        </p:txBody>
      </p:sp>
    </p:spTree>
    <p:extLst>
      <p:ext uri="{BB962C8B-B14F-4D97-AF65-F5344CB8AC3E}">
        <p14:creationId xmlns:p14="http://schemas.microsoft.com/office/powerpoint/2010/main" val="4265478917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Medicaid While Working– Section 1619(b)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280416" y="598852"/>
            <a:ext cx="5073050" cy="577012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A5D848"/>
                </a:solidFill>
              </a:rPr>
              <a:t>How do you qualify? </a:t>
            </a:r>
            <a:endParaRPr lang="en-US" dirty="0" smtClean="0">
              <a:solidFill>
                <a:srgbClr val="A5D848"/>
              </a:solidFill>
            </a:endParaRP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/>
              <a:t>To qualify, you must meet all of the following qualifications: </a:t>
            </a:r>
            <a:endParaRPr lang="en-US" dirty="0" smtClean="0"/>
          </a:p>
          <a:p>
            <a:pPr lvl="1">
              <a:buClr>
                <a:schemeClr val="accent5"/>
              </a:buClr>
              <a:buFont typeface="Arial"/>
              <a:buChar char="•"/>
            </a:pPr>
            <a:r>
              <a:rPr lang="en-US" sz="2600" dirty="0"/>
              <a:t>Were eligible for an SSI cash payment for at least 1 month; </a:t>
            </a:r>
          </a:p>
          <a:p>
            <a:pPr lvl="1">
              <a:buClr>
                <a:schemeClr val="accent5"/>
              </a:buClr>
              <a:buFont typeface="Arial"/>
              <a:buChar char="•"/>
            </a:pPr>
            <a:r>
              <a:rPr lang="en-US" sz="2600" dirty="0"/>
              <a:t>Would be eligible for cash payment except for earnings; </a:t>
            </a:r>
          </a:p>
          <a:p>
            <a:pPr lvl="1">
              <a:buClr>
                <a:schemeClr val="accent5"/>
              </a:buClr>
              <a:buFont typeface="Arial"/>
              <a:buChar char="•"/>
            </a:pPr>
            <a:r>
              <a:rPr lang="en-US" sz="2600" dirty="0"/>
              <a:t>Still be disabled; </a:t>
            </a:r>
          </a:p>
          <a:p>
            <a:pPr lvl="1">
              <a:buClr>
                <a:schemeClr val="accent5"/>
              </a:buClr>
              <a:buFont typeface="Arial"/>
              <a:buChar char="•"/>
            </a:pPr>
            <a:r>
              <a:rPr lang="en-US" sz="2600" dirty="0"/>
              <a:t>Still meet all other eligibility rules, including the resources test; </a:t>
            </a:r>
          </a:p>
          <a:p>
            <a:pPr lvl="1">
              <a:buClr>
                <a:schemeClr val="accent5"/>
              </a:buClr>
              <a:buFont typeface="Arial"/>
              <a:buChar char="•"/>
            </a:pPr>
            <a:r>
              <a:rPr lang="en-US" sz="2600" dirty="0"/>
              <a:t>Need Medicaid in order to work; and </a:t>
            </a:r>
          </a:p>
          <a:p>
            <a:pPr lvl="1">
              <a:buClr>
                <a:schemeClr val="accent5"/>
              </a:buClr>
              <a:buFont typeface="Arial"/>
              <a:buChar char="•"/>
            </a:pPr>
            <a:r>
              <a:rPr lang="en-US" sz="2600" dirty="0"/>
              <a:t>Have gross earned income that is insufficient to replace SSI, Medicaid, and any publicly funded attendant </a:t>
            </a:r>
            <a:r>
              <a:rPr lang="en-US" sz="2600" dirty="0" smtClean="0"/>
              <a:t>care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685741118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Plan to Achieve Self Support (PASS) 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 rot="900000">
            <a:off x="3298597" y="554212"/>
            <a:ext cx="4850464" cy="57790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A5D848"/>
                </a:solidFill>
              </a:rPr>
              <a:t>How can a PASS help you? </a:t>
            </a:r>
            <a:endParaRPr lang="en-US" dirty="0" smtClean="0">
              <a:solidFill>
                <a:srgbClr val="A5D848"/>
              </a:solidFill>
            </a:endParaRP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b="1" dirty="0"/>
              <a:t>SSDI and SSI eligible </a:t>
            </a:r>
            <a:endParaRPr lang="en-US" dirty="0" smtClean="0"/>
          </a:p>
          <a:p>
            <a:pPr lvl="1">
              <a:buClr>
                <a:schemeClr val="accent5"/>
              </a:buClr>
              <a:buFont typeface="Arial"/>
              <a:buChar char="•"/>
            </a:pPr>
            <a:r>
              <a:rPr lang="en-US" dirty="0"/>
              <a:t>A PASS allows you to set aside other income besides your Supplemental Security Income (SSI) and/or resources for a specified period of time so that you may pursue a work goal that will reduce or eliminate the SSI or Social Security Disability Insurance (SSDI) benefits you currently receive . For example, if you receive SSDI, wages, or other income, you could set aside some of that money to pay expenses for education, vocational training, or starting a business as long as the expenses are related to achieving your work </a:t>
            </a:r>
            <a:r>
              <a:rPr lang="en-US" dirty="0" smtClean="0"/>
              <a:t>goal. </a:t>
            </a:r>
          </a:p>
        </p:txBody>
      </p:sp>
    </p:spTree>
    <p:extLst>
      <p:ext uri="{BB962C8B-B14F-4D97-AF65-F5344CB8AC3E}">
        <p14:creationId xmlns:p14="http://schemas.microsoft.com/office/powerpoint/2010/main" val="4049979317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Plan to Achieve Self Support (PASS)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A5D848"/>
                </a:solidFill>
              </a:rPr>
              <a:t>Who can have a PASS? </a:t>
            </a:r>
            <a:endParaRPr lang="en-US" dirty="0" smtClean="0">
              <a:solidFill>
                <a:srgbClr val="A5D848"/>
              </a:solidFill>
            </a:endParaRP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/>
              <a:t>If you receive SSI or could qualify for SSI after setting aside income or resources so that you may pursue a work goal, you could benefit from a </a:t>
            </a:r>
            <a:r>
              <a:rPr lang="en-US" dirty="0" smtClean="0"/>
              <a:t>PASS.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438693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Plan to Achieve Self Support (PASS)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292980" y="569133"/>
            <a:ext cx="5174541" cy="57703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b="1" dirty="0">
                <a:solidFill>
                  <a:srgbClr val="A5D848"/>
                </a:solidFill>
              </a:rPr>
              <a:t>What are the requirements for a PASS? </a:t>
            </a:r>
            <a:r>
              <a:rPr lang="en-US" sz="2600" dirty="0" smtClean="0"/>
              <a:t>Your </a:t>
            </a:r>
            <a:r>
              <a:rPr lang="en-US" sz="2600" dirty="0"/>
              <a:t>PASS must: </a:t>
            </a:r>
            <a:endParaRPr lang="en-US" sz="2600" dirty="0" smtClean="0"/>
          </a:p>
          <a:p>
            <a:pPr marL="365125" lvl="1" indent="-365125">
              <a:buClr>
                <a:schemeClr val="accent3"/>
              </a:buClr>
              <a:buFont typeface="Wingdings" charset="2"/>
              <a:buChar char="ü"/>
            </a:pPr>
            <a:r>
              <a:rPr lang="en-US" sz="2600" dirty="0" smtClean="0"/>
              <a:t>Be </a:t>
            </a:r>
            <a:r>
              <a:rPr lang="en-US" sz="2600" dirty="0"/>
              <a:t>designed especially for you; </a:t>
            </a:r>
          </a:p>
          <a:p>
            <a:pPr marL="365125" lvl="1" indent="-365125">
              <a:buClr>
                <a:schemeClr val="accent3"/>
              </a:buClr>
              <a:buFont typeface="Wingdings" charset="2"/>
              <a:buChar char="ü"/>
            </a:pPr>
            <a:r>
              <a:rPr lang="en-US" sz="2600" dirty="0"/>
              <a:t>Be in </a:t>
            </a:r>
            <a:r>
              <a:rPr lang="en-US" sz="2600" dirty="0" smtClean="0"/>
              <a:t>writing. </a:t>
            </a:r>
            <a:r>
              <a:rPr lang="en-US" sz="2600" dirty="0"/>
              <a:t>We prefer that you use our form, the </a:t>
            </a:r>
            <a:r>
              <a:rPr lang="en-US" sz="2600" b="1" i="1" dirty="0" smtClean="0">
                <a:solidFill>
                  <a:schemeClr val="accent5"/>
                </a:solidFill>
              </a:rPr>
              <a:t>SSA</a:t>
            </a:r>
            <a:r>
              <a:rPr lang="en-US" sz="2600" b="1" i="1" dirty="0">
                <a:solidFill>
                  <a:schemeClr val="accent5"/>
                </a:solidFill>
              </a:rPr>
              <a:t>-545-</a:t>
            </a:r>
            <a:r>
              <a:rPr lang="en-US" sz="2600" b="1" i="1" dirty="0" smtClean="0">
                <a:solidFill>
                  <a:schemeClr val="accent5"/>
                </a:solidFill>
              </a:rPr>
              <a:t>BK</a:t>
            </a:r>
            <a:r>
              <a:rPr lang="en-US" sz="2600" b="1" i="1" dirty="0" smtClean="0"/>
              <a:t>.</a:t>
            </a:r>
            <a:r>
              <a:rPr lang="en-US" sz="2600" dirty="0" smtClean="0"/>
              <a:t>You </a:t>
            </a:r>
            <a:r>
              <a:rPr lang="en-US" sz="2600" dirty="0"/>
              <a:t>can get copies of the </a:t>
            </a:r>
            <a:r>
              <a:rPr lang="en-US" sz="2600" dirty="0" smtClean="0"/>
              <a:t>PASS </a:t>
            </a:r>
            <a:r>
              <a:rPr lang="en-US" sz="2600" dirty="0"/>
              <a:t>form, SSA-545-BK, at your local office, from any PASS Expert, or from our website at </a:t>
            </a:r>
          </a:p>
          <a:p>
            <a:pPr marL="455613" indent="0">
              <a:buClr>
                <a:schemeClr val="accent3"/>
              </a:buClr>
              <a:buNone/>
            </a:pPr>
            <a:r>
              <a:rPr lang="en-US" sz="2600" b="1" i="1" dirty="0" err="1">
                <a:solidFill>
                  <a:srgbClr val="A5D848"/>
                </a:solidFill>
              </a:rPr>
              <a:t>www.socialsecurity.gov</a:t>
            </a:r>
            <a:r>
              <a:rPr lang="en-US" sz="2600" b="1" i="1" dirty="0">
                <a:solidFill>
                  <a:srgbClr val="A5D848"/>
                </a:solidFill>
              </a:rPr>
              <a:t>/online/ssa-545.</a:t>
            </a:r>
            <a:r>
              <a:rPr lang="en-US" sz="2600" b="1" i="1" dirty="0" smtClean="0">
                <a:solidFill>
                  <a:srgbClr val="A5D848"/>
                </a:solidFill>
              </a:rPr>
              <a:t>html</a:t>
            </a:r>
            <a:endParaRPr lang="en-US" sz="2600" dirty="0">
              <a:solidFill>
                <a:srgbClr val="A5D848"/>
              </a:solidFill>
            </a:endParaRPr>
          </a:p>
          <a:p>
            <a:pPr marL="365125" lvl="1" indent="-365125">
              <a:buClr>
                <a:schemeClr val="accent3"/>
              </a:buClr>
              <a:buFont typeface="Wingdings" charset="2"/>
              <a:buChar char="ü"/>
            </a:pPr>
            <a:r>
              <a:rPr lang="en-US" sz="2600" dirty="0"/>
              <a:t>Have a specific work goal that you are capable of performing; </a:t>
            </a:r>
          </a:p>
          <a:p>
            <a:pPr marL="365125" lvl="1" indent="-365125">
              <a:buClr>
                <a:schemeClr val="accent3"/>
              </a:buClr>
              <a:buFont typeface="Wingdings" charset="2"/>
              <a:buChar char="ü"/>
            </a:pPr>
            <a:r>
              <a:rPr lang="en-US" sz="2600" dirty="0"/>
              <a:t>Have a specific timeframe for reaching your goal; </a:t>
            </a:r>
          </a:p>
        </p:txBody>
      </p:sp>
    </p:spTree>
    <p:extLst>
      <p:ext uri="{BB962C8B-B14F-4D97-AF65-F5344CB8AC3E}">
        <p14:creationId xmlns:p14="http://schemas.microsoft.com/office/powerpoint/2010/main" val="3934933431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Plan to Achieve Self Support (PASS)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296707" y="556867"/>
            <a:ext cx="5162313" cy="582891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sz="2400" dirty="0" smtClean="0"/>
              <a:t>Show what income you receive (other than your SSI payments) and/or resources you have that you will use to reach your goal; </a:t>
            </a:r>
          </a:p>
          <a:p>
            <a:pPr>
              <a:lnSpc>
                <a:spcPct val="9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sz="2400" dirty="0" smtClean="0"/>
              <a:t>Show how you will use your income and resources to reach your work goal; </a:t>
            </a:r>
          </a:p>
          <a:p>
            <a:pPr>
              <a:lnSpc>
                <a:spcPct val="9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sz="2400" dirty="0" smtClean="0"/>
              <a:t>Show how the money you set aside will be kept separate from other funds; </a:t>
            </a:r>
          </a:p>
          <a:p>
            <a:pPr>
              <a:lnSpc>
                <a:spcPct val="9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sz="2400" dirty="0" smtClean="0"/>
              <a:t>Be approved by us; and </a:t>
            </a:r>
          </a:p>
          <a:p>
            <a:pPr>
              <a:lnSpc>
                <a:spcPct val="9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sz="2400" dirty="0" smtClean="0"/>
              <a:t>Be reviewed periodically by us to assure your plan is actually helping you make progress towards your work goal. </a:t>
            </a:r>
          </a:p>
        </p:txBody>
      </p:sp>
    </p:spTree>
    <p:extLst>
      <p:ext uri="{BB962C8B-B14F-4D97-AF65-F5344CB8AC3E}">
        <p14:creationId xmlns:p14="http://schemas.microsoft.com/office/powerpoint/2010/main" val="556889191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Who Can Help You Set Up a PASS? </a:t>
            </a:r>
            <a:endParaRPr lang="en-US" dirty="0"/>
          </a:p>
        </p:txBody>
      </p:sp>
      <p:pic>
        <p:nvPicPr>
          <p:cNvPr id="4" name="Content Placeholder 11" descr="j017901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18" r="19418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20625814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 rot="-4500000">
            <a:off x="-368625" y="3231194"/>
            <a:ext cx="45344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200" dirty="0">
                <a:solidFill>
                  <a:schemeClr val="accent3"/>
                </a:solidFill>
              </a:rPr>
              <a:t>Aspects &amp; Partnerships</a:t>
            </a:r>
          </a:p>
          <a:p>
            <a:pPr algn="r"/>
            <a:r>
              <a:rPr lang="en-US" sz="3200" b="1" dirty="0" smtClean="0">
                <a:solidFill>
                  <a:srgbClr val="A5D848"/>
                </a:solidFill>
              </a:rPr>
              <a:t>SSA Work Incentives</a:t>
            </a:r>
            <a:endParaRPr lang="en-US" sz="3200" b="1" dirty="0">
              <a:solidFill>
                <a:srgbClr val="A5D848"/>
              </a:solidFill>
            </a:endParaRP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/>
          <a:srcRect t="-35013" b="-3501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173641495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Who Can Help You Set Up a </a:t>
            </a:r>
            <a:r>
              <a:rPr lang="en-US" b="1" dirty="0" smtClean="0"/>
              <a:t>PASS?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315557" y="555711"/>
            <a:ext cx="4839507" cy="5732702"/>
          </a:xfrm>
        </p:spPr>
        <p:txBody>
          <a:bodyPr/>
          <a:lstStyle/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/>
              <a:t>Anyone may help you with your PASS; for example, vocational counselors, social workers, benefit specialists or </a:t>
            </a:r>
            <a:r>
              <a:rPr lang="en-US" dirty="0" smtClean="0"/>
              <a:t>employers. 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We </a:t>
            </a:r>
            <a:r>
              <a:rPr lang="en-US" dirty="0"/>
              <a:t>will evaluate the plan and decide if it is </a:t>
            </a:r>
            <a:r>
              <a:rPr lang="en-US" dirty="0" smtClean="0"/>
              <a:t>acceptable. 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We </a:t>
            </a:r>
            <a:r>
              <a:rPr lang="en-US" dirty="0"/>
              <a:t>can also help you put your plans in writing. </a:t>
            </a:r>
          </a:p>
        </p:txBody>
      </p:sp>
    </p:spTree>
    <p:extLst>
      <p:ext uri="{BB962C8B-B14F-4D97-AF65-F5344CB8AC3E}">
        <p14:creationId xmlns:p14="http://schemas.microsoft.com/office/powerpoint/2010/main" val="245214273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Who Can Help You Set Up a </a:t>
            </a:r>
            <a:r>
              <a:rPr lang="en-US" b="1" dirty="0" smtClean="0"/>
              <a:t>PASS?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309572" y="601169"/>
            <a:ext cx="5190780" cy="57327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SSA has specially-trained employees (PASS Specialists) that work with the PASS </a:t>
            </a:r>
            <a:r>
              <a:rPr lang="en-US" dirty="0" smtClean="0"/>
              <a:t>program. </a:t>
            </a:r>
            <a:r>
              <a:rPr lang="en-US" dirty="0"/>
              <a:t>When you submit a written PASS proposal to a PASS Specialist, he or she will review it to: 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/>
              <a:t>Make sure the work goal is reasonable; 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/>
              <a:t>Make sure that you need the items and services listed on the PASS application to reach the work goal; 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/>
              <a:t>Make sure the expenses are reasonably priced; and 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/>
              <a:t>Work with you to make any needed changes. </a:t>
            </a:r>
          </a:p>
        </p:txBody>
      </p:sp>
    </p:spTree>
    <p:extLst>
      <p:ext uri="{BB962C8B-B14F-4D97-AF65-F5344CB8AC3E}">
        <p14:creationId xmlns:p14="http://schemas.microsoft.com/office/powerpoint/2010/main" val="245214273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4330615" cy="1695450"/>
          </a:xfrm>
        </p:spPr>
        <p:txBody>
          <a:bodyPr/>
          <a:lstStyle/>
          <a:p>
            <a:r>
              <a:rPr lang="en-US" dirty="0" smtClean="0"/>
              <a:t>Let’s Review the Aspects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24099802"/>
              </p:ext>
            </p:extLst>
          </p:nvPr>
        </p:nvGraphicFramePr>
        <p:xfrm>
          <a:off x="2123667" y="551763"/>
          <a:ext cx="6391821" cy="597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40232641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4330615" cy="1695450"/>
          </a:xfrm>
        </p:spPr>
        <p:txBody>
          <a:bodyPr/>
          <a:lstStyle/>
          <a:p>
            <a:r>
              <a:rPr lang="en-US" dirty="0" smtClean="0"/>
              <a:t>Let’s Review the Aspects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13725628"/>
              </p:ext>
            </p:extLst>
          </p:nvPr>
        </p:nvGraphicFramePr>
        <p:xfrm>
          <a:off x="2123667" y="551763"/>
          <a:ext cx="6391821" cy="597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79991411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Earned Income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287832" y="614606"/>
            <a:ext cx="5149351" cy="5735638"/>
          </a:xfrm>
        </p:spPr>
        <p:txBody>
          <a:bodyPr>
            <a:normAutofit lnSpcReduction="10000"/>
          </a:bodyPr>
          <a:lstStyle/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If </a:t>
            </a:r>
            <a:r>
              <a:rPr lang="en-US" dirty="0"/>
              <a:t>you are under age 22 and regularly attending school, we do not count up to $1,730 of earned income per month when we figure your Supplemental Security Income payment </a:t>
            </a:r>
            <a:r>
              <a:rPr lang="en-US" dirty="0" smtClean="0"/>
              <a:t>amount.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maximum yearly exclusion is $</a:t>
            </a:r>
            <a:r>
              <a:rPr lang="en-US" dirty="0" smtClean="0"/>
              <a:t>6,960. 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These </a:t>
            </a:r>
            <a:r>
              <a:rPr lang="en-US" dirty="0"/>
              <a:t>amounts are for the year 2013; we usually adjust these figures each year based on the cost-of- </a:t>
            </a:r>
            <a:r>
              <a:rPr lang="en-US" dirty="0" smtClean="0"/>
              <a:t>living.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245592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</a:t>
            </a:r>
            <a:r>
              <a:rPr lang="en-US" b="1" dirty="0" smtClean="0"/>
              <a:t>efinition of “regularly attending school”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300217" y="606700"/>
            <a:ext cx="5158840" cy="5744930"/>
          </a:xfrm>
        </p:spPr>
        <p:txBody>
          <a:bodyPr>
            <a:normAutofit fontScale="62500" lnSpcReduction="20000"/>
          </a:bodyPr>
          <a:lstStyle/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sz="4200" dirty="0"/>
              <a:t>“Regularly attending school” means that you take one or more courses of study and attend classes: </a:t>
            </a:r>
            <a:endParaRPr lang="en-US" sz="4200" dirty="0" smtClean="0"/>
          </a:p>
          <a:p>
            <a:pPr lvl="1">
              <a:buClr>
                <a:schemeClr val="accent5"/>
              </a:buClr>
              <a:buFont typeface="Arial"/>
              <a:buChar char="•"/>
            </a:pPr>
            <a:r>
              <a:rPr lang="en-US" sz="3800" dirty="0"/>
              <a:t>In a college or university for at least 8 hours a week; or </a:t>
            </a:r>
          </a:p>
          <a:p>
            <a:pPr lvl="1">
              <a:buClr>
                <a:schemeClr val="accent5"/>
              </a:buClr>
              <a:buFont typeface="Arial"/>
              <a:buChar char="•"/>
            </a:pPr>
            <a:r>
              <a:rPr lang="en-US" sz="3800" dirty="0"/>
              <a:t>In grades 7-12 for at least 12 hours a week; or </a:t>
            </a:r>
          </a:p>
          <a:p>
            <a:pPr lvl="1">
              <a:buClr>
                <a:schemeClr val="accent5"/>
              </a:buClr>
              <a:buFont typeface="Arial"/>
              <a:buChar char="•"/>
            </a:pPr>
            <a:r>
              <a:rPr lang="en-US" sz="3800" dirty="0"/>
              <a:t>In a training course to prepare for employment for at least 12 hours a week (15 hours a week if the course </a:t>
            </a:r>
            <a:r>
              <a:rPr lang="en-US" sz="3800" dirty="0" smtClean="0"/>
              <a:t>involves shop practice); or </a:t>
            </a:r>
            <a:endParaRPr lang="en-US" sz="3800" dirty="0"/>
          </a:p>
          <a:p>
            <a:pPr lvl="1">
              <a:buClr>
                <a:schemeClr val="accent5"/>
              </a:buClr>
              <a:buFont typeface="Arial"/>
              <a:buChar char="•"/>
            </a:pPr>
            <a:r>
              <a:rPr lang="en-US" sz="3800" dirty="0" smtClean="0"/>
              <a:t>For </a:t>
            </a:r>
            <a:r>
              <a:rPr lang="en-US" sz="3800" dirty="0"/>
              <a:t>less time than indicated above for reasons beyond the student’s control, such as </a:t>
            </a:r>
            <a:r>
              <a:rPr lang="en-US" sz="3800" dirty="0" smtClean="0"/>
              <a:t>illness 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195349503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Does home schooling qualify?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298703" y="571816"/>
            <a:ext cx="5077059" cy="5815218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10000"/>
              </a:lnSpc>
              <a:buClr>
                <a:schemeClr val="accent3"/>
              </a:buClr>
              <a:buNone/>
            </a:pPr>
            <a:r>
              <a:rPr lang="en-US" dirty="0"/>
              <a:t>If you are home-taught, you may be considered “regularly attending school” if: </a:t>
            </a:r>
            <a:endParaRPr lang="en-US" dirty="0">
              <a:effectLst/>
            </a:endParaRPr>
          </a:p>
          <a:p>
            <a:pPr>
              <a:lnSpc>
                <a:spcPct val="11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dirty="0"/>
              <a:t> You are instructed in grades 7-12 for at least 12 hours a week; </a:t>
            </a:r>
            <a:r>
              <a:rPr lang="en-US" dirty="0" smtClean="0"/>
              <a:t>and</a:t>
            </a:r>
          </a:p>
          <a:p>
            <a:pPr>
              <a:lnSpc>
                <a:spcPct val="11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instruction is in accordance with a home school law of the state or other jurisdiction in which you </a:t>
            </a:r>
            <a:r>
              <a:rPr lang="en-US" dirty="0" smtClean="0"/>
              <a:t>reside.</a:t>
            </a:r>
          </a:p>
          <a:p>
            <a:pPr marL="0" indent="0">
              <a:lnSpc>
                <a:spcPct val="110000"/>
              </a:lnSpc>
              <a:spcBef>
                <a:spcPts val="1128"/>
              </a:spcBef>
              <a:buClr>
                <a:schemeClr val="accent3"/>
              </a:buClr>
              <a:buNone/>
            </a:pPr>
            <a:r>
              <a:rPr lang="en-US" dirty="0" smtClean="0"/>
              <a:t>If </a:t>
            </a:r>
            <a:r>
              <a:rPr lang="en-US" dirty="0"/>
              <a:t>you are home-taught because of a disability, you </a:t>
            </a:r>
            <a:r>
              <a:rPr lang="en-US" dirty="0" smtClean="0"/>
              <a:t>may </a:t>
            </a:r>
            <a:r>
              <a:rPr lang="en-US" dirty="0"/>
              <a:t>be considered “regularly attending school” by: </a:t>
            </a:r>
            <a:endParaRPr lang="en-US" dirty="0">
              <a:effectLst/>
            </a:endParaRPr>
          </a:p>
          <a:p>
            <a:pPr marL="456565" indent="-457200">
              <a:lnSpc>
                <a:spcPct val="11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sz="3000" dirty="0" smtClean="0"/>
              <a:t>Studying </a:t>
            </a:r>
            <a:r>
              <a:rPr lang="en-US" sz="3000" dirty="0"/>
              <a:t>a course or courses given by a school </a:t>
            </a:r>
            <a:r>
              <a:rPr lang="en-US" sz="3000" dirty="0" smtClean="0"/>
              <a:t>(</a:t>
            </a:r>
            <a:r>
              <a:rPr lang="en-US" sz="3000" dirty="0"/>
              <a:t>grades 7-12), college, university or government </a:t>
            </a:r>
            <a:r>
              <a:rPr lang="en-US" sz="3000" dirty="0" smtClean="0"/>
              <a:t>agency</a:t>
            </a:r>
            <a:r>
              <a:rPr lang="en-US" sz="3000" dirty="0"/>
              <a:t>; and </a:t>
            </a:r>
            <a:endParaRPr lang="en-US" sz="3000" dirty="0" smtClean="0"/>
          </a:p>
          <a:p>
            <a:pPr marL="456565" indent="-457200">
              <a:lnSpc>
                <a:spcPct val="110000"/>
              </a:lnSpc>
              <a:buClr>
                <a:schemeClr val="accent3"/>
              </a:buClr>
              <a:buFont typeface="Wingdings" charset="2"/>
              <a:buChar char="ü"/>
            </a:pPr>
            <a:r>
              <a:rPr lang="en-US" sz="3000" dirty="0" smtClean="0"/>
              <a:t>Having </a:t>
            </a:r>
            <a:r>
              <a:rPr lang="en-US" sz="3000" dirty="0"/>
              <a:t>a home visitor or tutor who </a:t>
            </a:r>
            <a:r>
              <a:rPr lang="en-US" sz="3000" dirty="0" smtClean="0"/>
              <a:t>directs </a:t>
            </a:r>
            <a:r>
              <a:rPr lang="en-US" sz="3000" dirty="0"/>
              <a:t>the </a:t>
            </a:r>
            <a:r>
              <a:rPr lang="en-US" sz="3000" dirty="0" smtClean="0"/>
              <a:t>study.</a:t>
            </a:r>
            <a:endParaRPr lang="en-US" sz="3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39843927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Property Essential to Self-Support (PESS)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326398" y="559877"/>
            <a:ext cx="4834029" cy="5685062"/>
          </a:xfrm>
        </p:spPr>
        <p:txBody>
          <a:bodyPr>
            <a:normAutofit/>
          </a:bodyPr>
          <a:lstStyle/>
          <a:p>
            <a:pPr marL="0" indent="0">
              <a:buClr>
                <a:schemeClr val="accent3"/>
              </a:buClr>
              <a:buNone/>
            </a:pPr>
            <a:r>
              <a:rPr lang="en-US" b="1" dirty="0">
                <a:solidFill>
                  <a:srgbClr val="A5D848"/>
                </a:solidFill>
              </a:rPr>
              <a:t>How does PESS help you? </a:t>
            </a:r>
            <a:endParaRPr lang="en-US" dirty="0" smtClean="0">
              <a:solidFill>
                <a:srgbClr val="A5D848"/>
              </a:solidFill>
            </a:endParaRP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b="1" dirty="0"/>
              <a:t>SSI eligible </a:t>
            </a:r>
            <a:endParaRPr lang="en-US" dirty="0" smtClean="0"/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/>
              <a:t>We do not count some resources that are essential to your means of self-support when we decide your continuing eligibility for Supplemental Security </a:t>
            </a:r>
            <a:r>
              <a:rPr lang="en-US" dirty="0" smtClean="0"/>
              <a:t>Income. </a:t>
            </a: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301835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Property Essential to Self-Support (PESS)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900000">
            <a:off x="3311707" y="560681"/>
            <a:ext cx="4842246" cy="5730698"/>
          </a:xfrm>
        </p:spPr>
        <p:txBody>
          <a:bodyPr>
            <a:normAutofit/>
          </a:bodyPr>
          <a:lstStyle/>
          <a:p>
            <a:pPr marL="0" indent="0">
              <a:buClr>
                <a:schemeClr val="accent3"/>
              </a:buClr>
              <a:buNone/>
            </a:pPr>
            <a:r>
              <a:rPr lang="en-US" b="1" dirty="0">
                <a:solidFill>
                  <a:srgbClr val="A5D848"/>
                </a:solidFill>
              </a:rPr>
              <a:t>What is not counted? </a:t>
            </a:r>
            <a:endParaRPr lang="en-US" dirty="0" smtClean="0">
              <a:solidFill>
                <a:srgbClr val="A5D848"/>
              </a:solidFill>
            </a:endParaRPr>
          </a:p>
          <a:p>
            <a:pPr>
              <a:buClr>
                <a:schemeClr val="accent3"/>
              </a:buClr>
              <a:buFont typeface="Wingdings" charset="2"/>
              <a:buChar char="ü"/>
            </a:pPr>
            <a:r>
              <a:rPr lang="en-US" dirty="0"/>
              <a:t>We do not count your property if you use it in a trade or business (for example, inventory or goods) or personal property you use for work as an employee (for example, tools or equipment</a:t>
            </a:r>
            <a:r>
              <a:rPr lang="en-US" dirty="0" smtClean="0"/>
              <a:t>). </a:t>
            </a:r>
            <a:r>
              <a:rPr lang="en-US" dirty="0"/>
              <a:t>Other use of the item(s) does not </a:t>
            </a:r>
            <a:r>
              <a:rPr lang="en-US" dirty="0" smtClean="0"/>
              <a:t>matter. </a:t>
            </a:r>
          </a:p>
        </p:txBody>
      </p:sp>
    </p:spTree>
    <p:extLst>
      <p:ext uri="{BB962C8B-B14F-4D97-AF65-F5344CB8AC3E}">
        <p14:creationId xmlns:p14="http://schemas.microsoft.com/office/powerpoint/2010/main" val="259702298"/>
      </p:ext>
    </p:extLst>
  </p:cSld>
  <p:clrMapOvr>
    <a:masterClrMapping/>
  </p:clrMapOvr>
  <p:transition xmlns:p14="http://schemas.microsoft.com/office/powerpoint/2010/main" spd="slow">
    <p:randomBar dir="vert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ilter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ilter">
      <a:fillStyleLst>
        <a:solidFill>
          <a:schemeClr val="phClr"/>
        </a:solidFill>
        <a:gradFill rotWithShape="1">
          <a:gsLst>
            <a:gs pos="0">
              <a:schemeClr val="phClr">
                <a:tint val="14000"/>
                <a:satMod val="180000"/>
                <a:lumMod val="100000"/>
              </a:schemeClr>
            </a:gs>
            <a:gs pos="42000">
              <a:schemeClr val="phClr">
                <a:tint val="40000"/>
                <a:satMod val="160000"/>
                <a:lumMod val="94000"/>
              </a:schemeClr>
            </a:gs>
            <a:gs pos="100000">
              <a:schemeClr val="phClr">
                <a:tint val="94000"/>
                <a:satMod val="140000"/>
              </a:schemeClr>
            </a:gs>
          </a:gsLst>
          <a:lin ang="5160000" scaled="1"/>
        </a:gradFill>
        <a:gradFill rotWithShape="1">
          <a:gsLst>
            <a:gs pos="38000">
              <a:schemeClr val="phClr">
                <a:satMod val="120000"/>
              </a:schemeClr>
            </a:gs>
            <a:gs pos="100000">
              <a:schemeClr val="phClr">
                <a:shade val="60000"/>
                <a:satMod val="180000"/>
                <a:lumMod val="70000"/>
              </a:schemeClr>
            </a:gs>
          </a:gsLst>
          <a:lin ang="4680000" scaled="0"/>
        </a:gradFill>
      </a:fillStyleLst>
      <a:lnStyleLst>
        <a:ln w="12700" cap="flat" cmpd="sng" algn="ctr">
          <a:solidFill>
            <a:schemeClr val="phClr">
              <a:shade val="50000"/>
            </a:schemeClr>
          </a:solidFill>
          <a:prstDash val="solid"/>
        </a:ln>
        <a:ln w="2540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762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152400" h="63500" prst="softRound"/>
          </a:sp3d>
        </a:effectStyle>
        <a:effectStyle>
          <a:effectLst>
            <a:outerShdw blurRad="107950" dist="12700" dir="5040000" rotWithShape="0">
              <a:srgbClr val="000000">
                <a:alpha val="5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h="63500" prst="softRound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atMod val="140000"/>
                <a:lumMod val="120000"/>
              </a:schemeClr>
            </a:gs>
            <a:gs pos="100000">
              <a:schemeClr val="phClr">
                <a:tint val="95000"/>
                <a:shade val="70000"/>
                <a:satMod val="180000"/>
                <a:lumMod val="82000"/>
              </a:schemeClr>
            </a:gs>
          </a:gsLst>
          <a:path path="circle">
            <a:fillToRect l="25000" t="25000" r="25000" b="25000"/>
          </a:path>
        </a:gradFill>
        <a:gradFill rotWithShape="1">
          <a:gsLst>
            <a:gs pos="0">
              <a:schemeClr val="phClr">
                <a:tint val="94000"/>
                <a:satMod val="140000"/>
                <a:lumMod val="120000"/>
              </a:schemeClr>
            </a:gs>
            <a:gs pos="100000">
              <a:schemeClr val="phClr">
                <a:tint val="97000"/>
                <a:shade val="70000"/>
                <a:satMod val="190000"/>
                <a:lumMod val="72000"/>
              </a:schemeClr>
            </a:gs>
          </a:gsLst>
          <a:path path="circle">
            <a:fillToRect l="50000" t="50000" r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Kilter.thmx</Template>
  <TotalTime>1392</TotalTime>
  <Words>1449</Words>
  <Application>Microsoft Macintosh PowerPoint</Application>
  <PresentationFormat>On-screen Show (4:3)</PresentationFormat>
  <Paragraphs>96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Kilter</vt:lpstr>
      <vt:lpstr>How to Get a 16 Year Old a Job</vt:lpstr>
      <vt:lpstr>Aspects &amp; Partnerships SSA Work Incentives</vt:lpstr>
      <vt:lpstr>Let’s Review the Aspects</vt:lpstr>
      <vt:lpstr>Let’s Review the Aspects</vt:lpstr>
      <vt:lpstr>Student Earned Income Exclusion</vt:lpstr>
      <vt:lpstr>Definition of “regularly attending school” </vt:lpstr>
      <vt:lpstr>Does home schooling qualify? </vt:lpstr>
      <vt:lpstr>Property Essential to Self-Support (PESS) </vt:lpstr>
      <vt:lpstr>Property Essential to Self-Support (PESS) </vt:lpstr>
      <vt:lpstr>Property Essential to Self-Support (PESS) </vt:lpstr>
      <vt:lpstr>Property Essential to Self-Support (PESS) </vt:lpstr>
      <vt:lpstr>Reinstating SSI Eligibility Without a New Application </vt:lpstr>
      <vt:lpstr>Medicaid While Working– Section 1619(b) </vt:lpstr>
      <vt:lpstr>Medicaid While Working– Section 1619(b) </vt:lpstr>
      <vt:lpstr>Plan to Achieve Self Support (PASS) </vt:lpstr>
      <vt:lpstr>Plan to Achieve Self Support (PASS) </vt:lpstr>
      <vt:lpstr>Plan to Achieve Self Support (PASS) </vt:lpstr>
      <vt:lpstr>Plan to Achieve Self Support (PASS) </vt:lpstr>
      <vt:lpstr>Who Can Help You Set Up a PASS? </vt:lpstr>
      <vt:lpstr>Who Can Help You Set Up a PASS? </vt:lpstr>
      <vt:lpstr>Who Can Help You Set Up a PASS? </vt:lpstr>
    </vt:vector>
  </TitlesOfParts>
  <Company>UCDUAA/Roberts Consulting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Get a 16 Year Old a Job</dc:title>
  <dc:creator>B. Roger Shelley</dc:creator>
  <cp:lastModifiedBy>B. Roger Shelley</cp:lastModifiedBy>
  <cp:revision>29</cp:revision>
  <dcterms:created xsi:type="dcterms:W3CDTF">2013-08-20T21:06:30Z</dcterms:created>
  <dcterms:modified xsi:type="dcterms:W3CDTF">2013-09-06T17:42:29Z</dcterms:modified>
</cp:coreProperties>
</file>