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64" r:id="rId7"/>
    <p:sldId id="276" r:id="rId8"/>
    <p:sldId id="272" r:id="rId9"/>
    <p:sldId id="273" r:id="rId10"/>
    <p:sldId id="274" r:id="rId11"/>
    <p:sldId id="275" r:id="rId12"/>
    <p:sldId id="277" r:id="rId13"/>
    <p:sldId id="278" r:id="rId14"/>
    <p:sldId id="261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36" y="-96"/>
      </p:cViewPr>
      <p:guideLst>
        <p:guide orient="horz" pos="316"/>
        <p:guide pos="13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rgbClr val="3366F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B20AF4-8360-CB4B-BB81-CA5FE9D430F4}" type="presOf" srcId="{FC544319-C12C-9E4A-B94D-6EF5AFD81361}" destId="{98EA7C09-327B-1348-94B7-32B865BA7ED9}" srcOrd="0" destOrd="0" presId="urn:microsoft.com/office/officeart/2008/layout/RadialCluster"/>
    <dgm:cxn modelId="{7B7EB61C-EAB7-E74F-BC53-CA84DB209A7F}" type="presOf" srcId="{BBB26126-1F3A-F54D-893F-45FCC6067928}" destId="{12CBD6E2-24FE-D446-B155-4FC5F5C7F50B}" srcOrd="0" destOrd="0" presId="urn:microsoft.com/office/officeart/2008/layout/RadialCluster"/>
    <dgm:cxn modelId="{802E47FD-E568-8847-84EA-0E27F6796201}" type="presOf" srcId="{C8885437-BC96-D34C-903B-1D090358F9AB}" destId="{965FAD1C-D0E1-EE4D-A62C-A7D7A5E8E5C5}" srcOrd="0" destOrd="0" presId="urn:microsoft.com/office/officeart/2008/layout/RadialCluster"/>
    <dgm:cxn modelId="{B70AA09C-3D69-704E-A5A2-3CAD4245F8D0}" type="presOf" srcId="{8AC8A188-2BB6-4B42-B469-7316A56CB25E}" destId="{5F1E8754-833D-9444-B12B-D2037190E3CB}" srcOrd="0" destOrd="0" presId="urn:microsoft.com/office/officeart/2008/layout/RadialCluster"/>
    <dgm:cxn modelId="{D1597359-B26D-B842-8DEE-A54356E86C80}" type="presOf" srcId="{190D6DEB-A253-3A4D-A88A-7FC09F84022F}" destId="{2223548E-0A04-D742-A497-1ED39D47D68B}" srcOrd="0" destOrd="0" presId="urn:microsoft.com/office/officeart/2008/layout/RadialCluster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AE186CC5-F310-6A45-9A98-E5D87F5A5338}" type="presOf" srcId="{2590511A-D223-974D-BCCC-76B62E669FD2}" destId="{CDA40EE7-8352-A946-A30E-E85D977BF91A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A4255A4B-D661-2946-BF7D-E3E92D63BE6E}" type="presOf" srcId="{28AEBA89-06C8-1146-B254-AF16AA9AF8BE}" destId="{5AE731FC-D6D6-FF47-A9B9-4DD6B45EF053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D61F0373-A24F-E34D-92C1-C430D377221F}" type="presOf" srcId="{E566986F-5C14-A747-A80C-457D978D7145}" destId="{963AC6A5-8A2C-A243-A6C3-0DC721166A92}" srcOrd="0" destOrd="0" presId="urn:microsoft.com/office/officeart/2008/layout/RadialCluster"/>
    <dgm:cxn modelId="{C6C9121B-C366-A846-9994-50BFA7082387}" type="presOf" srcId="{04EEF6BB-FDF5-014C-8CC9-49B73B85BB45}" destId="{084EC68A-516A-B448-AEFB-8DFFCF48DD03}" srcOrd="0" destOrd="0" presId="urn:microsoft.com/office/officeart/2008/layout/RadialCluster"/>
    <dgm:cxn modelId="{E3FB09D9-99AD-BB49-B2F9-6A37515433B5}" type="presOf" srcId="{33BABCB1-6516-834C-A122-49AB93A9DBA4}" destId="{57BF94DA-C761-E942-B571-1987F8209982}" srcOrd="0" destOrd="0" presId="urn:microsoft.com/office/officeart/2008/layout/RadialCluster"/>
    <dgm:cxn modelId="{4ED6A3FF-BD77-F348-875F-2EF83E45447E}" type="presOf" srcId="{306B524A-1BF3-0642-A916-E43296468F3B}" destId="{E765CF75-5D3F-4B4F-B6AD-5CDA95B98CBE}" srcOrd="0" destOrd="0" presId="urn:microsoft.com/office/officeart/2008/layout/RadialCluster"/>
    <dgm:cxn modelId="{B2624E1A-E359-2A4F-9F8A-2324F8C2F2B8}" type="presOf" srcId="{C9CDF230-382F-2E4E-9EC5-51C81CBF0A33}" destId="{694523E5-FB61-7A47-9945-FCDB81D31E3E}" srcOrd="0" destOrd="0" presId="urn:microsoft.com/office/officeart/2008/layout/RadialCluster"/>
    <dgm:cxn modelId="{F6CB9EB3-6EA0-3E40-A084-C0CC8950CFDA}" type="presParOf" srcId="{2223548E-0A04-D742-A497-1ED39D47D68B}" destId="{70BA245C-A00D-D742-A8CF-5707379ACBE2}" srcOrd="0" destOrd="0" presId="urn:microsoft.com/office/officeart/2008/layout/RadialCluster"/>
    <dgm:cxn modelId="{FAD5D2CC-7A61-A44E-AA2D-2366DA275D9D}" type="presParOf" srcId="{70BA245C-A00D-D742-A8CF-5707379ACBE2}" destId="{5F1E8754-833D-9444-B12B-D2037190E3CB}" srcOrd="0" destOrd="0" presId="urn:microsoft.com/office/officeart/2008/layout/RadialCluster"/>
    <dgm:cxn modelId="{F02C46DC-A786-AF4F-B103-FFB86C9384B3}" type="presParOf" srcId="{70BA245C-A00D-D742-A8CF-5707379ACBE2}" destId="{965FAD1C-D0E1-EE4D-A62C-A7D7A5E8E5C5}" srcOrd="1" destOrd="0" presId="urn:microsoft.com/office/officeart/2008/layout/RadialCluster"/>
    <dgm:cxn modelId="{64E3723E-B3CE-5B46-A034-32732C662213}" type="presParOf" srcId="{70BA245C-A00D-D742-A8CF-5707379ACBE2}" destId="{CDA40EE7-8352-A946-A30E-E85D977BF91A}" srcOrd="2" destOrd="0" presId="urn:microsoft.com/office/officeart/2008/layout/RadialCluster"/>
    <dgm:cxn modelId="{C1CBC9AD-7014-AD41-99D5-141673C63382}" type="presParOf" srcId="{70BA245C-A00D-D742-A8CF-5707379ACBE2}" destId="{5AE731FC-D6D6-FF47-A9B9-4DD6B45EF053}" srcOrd="3" destOrd="0" presId="urn:microsoft.com/office/officeart/2008/layout/RadialCluster"/>
    <dgm:cxn modelId="{ED90370A-1FB3-FC43-B4B0-A8A11D1D73A1}" type="presParOf" srcId="{70BA245C-A00D-D742-A8CF-5707379ACBE2}" destId="{12CBD6E2-24FE-D446-B155-4FC5F5C7F50B}" srcOrd="4" destOrd="0" presId="urn:microsoft.com/office/officeart/2008/layout/RadialCluster"/>
    <dgm:cxn modelId="{BF171BD0-BC79-BE4B-BE33-31868B902454}" type="presParOf" srcId="{70BA245C-A00D-D742-A8CF-5707379ACBE2}" destId="{694523E5-FB61-7A47-9945-FCDB81D31E3E}" srcOrd="5" destOrd="0" presId="urn:microsoft.com/office/officeart/2008/layout/RadialCluster"/>
    <dgm:cxn modelId="{CBFE1F4D-E052-674E-AE6D-48317FDF7A28}" type="presParOf" srcId="{70BA245C-A00D-D742-A8CF-5707379ACBE2}" destId="{963AC6A5-8A2C-A243-A6C3-0DC721166A92}" srcOrd="6" destOrd="0" presId="urn:microsoft.com/office/officeart/2008/layout/RadialCluster"/>
    <dgm:cxn modelId="{73F9A55A-39D1-0A4B-AAE9-FBAA0CED7B5E}" type="presParOf" srcId="{70BA245C-A00D-D742-A8CF-5707379ACBE2}" destId="{98EA7C09-327B-1348-94B7-32B865BA7ED9}" srcOrd="7" destOrd="0" presId="urn:microsoft.com/office/officeart/2008/layout/RadialCluster"/>
    <dgm:cxn modelId="{1617F665-563A-D045-B73C-8DB3730A8B35}" type="presParOf" srcId="{70BA245C-A00D-D742-A8CF-5707379ACBE2}" destId="{084EC68A-516A-B448-AEFB-8DFFCF48DD03}" srcOrd="8" destOrd="0" presId="urn:microsoft.com/office/officeart/2008/layout/RadialCluster"/>
    <dgm:cxn modelId="{CE0CAC09-C127-1A4C-998C-2C29326515DD}" type="presParOf" srcId="{70BA245C-A00D-D742-A8CF-5707379ACBE2}" destId="{57BF94DA-C761-E942-B571-1987F8209982}" srcOrd="9" destOrd="0" presId="urn:microsoft.com/office/officeart/2008/layout/RadialCluster"/>
    <dgm:cxn modelId="{237D3C4F-B120-A04A-8DA4-270CC5FAEC5F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B4504AF2-24A1-1F4D-8F30-5784E76D36B9}" type="presOf" srcId="{BBB26126-1F3A-F54D-893F-45FCC6067928}" destId="{12CBD6E2-24FE-D446-B155-4FC5F5C7F50B}" srcOrd="0" destOrd="0" presId="urn:microsoft.com/office/officeart/2008/layout/RadialCluster"/>
    <dgm:cxn modelId="{A2087785-D83A-A640-85A8-5202767A1AE8}" type="presOf" srcId="{190D6DEB-A253-3A4D-A88A-7FC09F84022F}" destId="{2223548E-0A04-D742-A497-1ED39D47D68B}" srcOrd="0" destOrd="0" presId="urn:microsoft.com/office/officeart/2008/layout/RadialCluster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96D1A6EC-4F9A-564F-9F0B-6DF5490B69DB}" type="presOf" srcId="{E566986F-5C14-A747-A80C-457D978D7145}" destId="{963AC6A5-8A2C-A243-A6C3-0DC721166A92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62F2DB1-805F-E74B-852B-A87FC5207BAB}" type="presOf" srcId="{28AEBA89-06C8-1146-B254-AF16AA9AF8BE}" destId="{5AE731FC-D6D6-FF47-A9B9-4DD6B45EF053}" srcOrd="0" destOrd="0" presId="urn:microsoft.com/office/officeart/2008/layout/RadialCluster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405E4729-A220-D948-BC42-094FC99085BB}" type="presOf" srcId="{33BABCB1-6516-834C-A122-49AB93A9DBA4}" destId="{57BF94DA-C761-E942-B571-1987F8209982}" srcOrd="0" destOrd="0" presId="urn:microsoft.com/office/officeart/2008/layout/RadialCluster"/>
    <dgm:cxn modelId="{A1455789-3B5B-6944-A45D-7B8018325F1A}" type="presOf" srcId="{04EEF6BB-FDF5-014C-8CC9-49B73B85BB45}" destId="{084EC68A-516A-B448-AEFB-8DFFCF48DD03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0F6EDA10-B510-4E46-BF97-68B5B65062F1}" type="presOf" srcId="{FC544319-C12C-9E4A-B94D-6EF5AFD81361}" destId="{98EA7C09-327B-1348-94B7-32B865BA7ED9}" srcOrd="0" destOrd="0" presId="urn:microsoft.com/office/officeart/2008/layout/RadialCluster"/>
    <dgm:cxn modelId="{C6BE2AA5-4004-2C49-A559-56834846F697}" type="presOf" srcId="{2590511A-D223-974D-BCCC-76B62E669FD2}" destId="{CDA40EE7-8352-A946-A30E-E85D977BF91A}" srcOrd="0" destOrd="0" presId="urn:microsoft.com/office/officeart/2008/layout/RadialCluster"/>
    <dgm:cxn modelId="{BEEB316C-B9CF-7B4A-AB88-244882C31995}" type="presOf" srcId="{306B524A-1BF3-0642-A916-E43296468F3B}" destId="{E765CF75-5D3F-4B4F-B6AD-5CDA95B98CBE}" srcOrd="0" destOrd="0" presId="urn:microsoft.com/office/officeart/2008/layout/RadialCluster"/>
    <dgm:cxn modelId="{DFC4ADDD-759F-F843-BCC4-4B4FB90BD0D7}" type="presOf" srcId="{C8885437-BC96-D34C-903B-1D090358F9AB}" destId="{965FAD1C-D0E1-EE4D-A62C-A7D7A5E8E5C5}" srcOrd="0" destOrd="0" presId="urn:microsoft.com/office/officeart/2008/layout/RadialCluster"/>
    <dgm:cxn modelId="{8762CE98-23E0-4244-9550-D4197E86D377}" type="presOf" srcId="{8AC8A188-2BB6-4B42-B469-7316A56CB25E}" destId="{5F1E8754-833D-9444-B12B-D2037190E3CB}" srcOrd="0" destOrd="0" presId="urn:microsoft.com/office/officeart/2008/layout/RadialCluster"/>
    <dgm:cxn modelId="{DC9C8670-D2CC-A647-AEEE-47DDD4B33EA0}" type="presOf" srcId="{C9CDF230-382F-2E4E-9EC5-51C81CBF0A33}" destId="{694523E5-FB61-7A47-9945-FCDB81D31E3E}" srcOrd="0" destOrd="0" presId="urn:microsoft.com/office/officeart/2008/layout/RadialCluster"/>
    <dgm:cxn modelId="{8FEE94AB-82C2-214D-8496-6032F808F02B}" type="presParOf" srcId="{2223548E-0A04-D742-A497-1ED39D47D68B}" destId="{70BA245C-A00D-D742-A8CF-5707379ACBE2}" srcOrd="0" destOrd="0" presId="urn:microsoft.com/office/officeart/2008/layout/RadialCluster"/>
    <dgm:cxn modelId="{B381E511-8B77-184E-8E50-B58125F5F85C}" type="presParOf" srcId="{70BA245C-A00D-D742-A8CF-5707379ACBE2}" destId="{5F1E8754-833D-9444-B12B-D2037190E3CB}" srcOrd="0" destOrd="0" presId="urn:microsoft.com/office/officeart/2008/layout/RadialCluster"/>
    <dgm:cxn modelId="{962308C7-E2D5-0547-8AF5-B11A55FA3394}" type="presParOf" srcId="{70BA245C-A00D-D742-A8CF-5707379ACBE2}" destId="{965FAD1C-D0E1-EE4D-A62C-A7D7A5E8E5C5}" srcOrd="1" destOrd="0" presId="urn:microsoft.com/office/officeart/2008/layout/RadialCluster"/>
    <dgm:cxn modelId="{BB11B317-35D7-B741-8F8E-8AD10CE904DF}" type="presParOf" srcId="{70BA245C-A00D-D742-A8CF-5707379ACBE2}" destId="{CDA40EE7-8352-A946-A30E-E85D977BF91A}" srcOrd="2" destOrd="0" presId="urn:microsoft.com/office/officeart/2008/layout/RadialCluster"/>
    <dgm:cxn modelId="{7EF69E1D-6868-7545-B5F2-06ED84E89B1F}" type="presParOf" srcId="{70BA245C-A00D-D742-A8CF-5707379ACBE2}" destId="{5AE731FC-D6D6-FF47-A9B9-4DD6B45EF053}" srcOrd="3" destOrd="0" presId="urn:microsoft.com/office/officeart/2008/layout/RadialCluster"/>
    <dgm:cxn modelId="{39CF689E-0917-4D42-8643-8D2B3B3AD4B4}" type="presParOf" srcId="{70BA245C-A00D-D742-A8CF-5707379ACBE2}" destId="{12CBD6E2-24FE-D446-B155-4FC5F5C7F50B}" srcOrd="4" destOrd="0" presId="urn:microsoft.com/office/officeart/2008/layout/RadialCluster"/>
    <dgm:cxn modelId="{1199D2BE-5CC8-274B-A669-59A03D629E64}" type="presParOf" srcId="{70BA245C-A00D-D742-A8CF-5707379ACBE2}" destId="{694523E5-FB61-7A47-9945-FCDB81D31E3E}" srcOrd="5" destOrd="0" presId="urn:microsoft.com/office/officeart/2008/layout/RadialCluster"/>
    <dgm:cxn modelId="{F01A77C9-D8E4-1541-97E4-C0E8B18F9AD3}" type="presParOf" srcId="{70BA245C-A00D-D742-A8CF-5707379ACBE2}" destId="{963AC6A5-8A2C-A243-A6C3-0DC721166A92}" srcOrd="6" destOrd="0" presId="urn:microsoft.com/office/officeart/2008/layout/RadialCluster"/>
    <dgm:cxn modelId="{D59D9E48-6088-8849-9B76-1295B0E7C3D0}" type="presParOf" srcId="{70BA245C-A00D-D742-A8CF-5707379ACBE2}" destId="{98EA7C09-327B-1348-94B7-32B865BA7ED9}" srcOrd="7" destOrd="0" presId="urn:microsoft.com/office/officeart/2008/layout/RadialCluster"/>
    <dgm:cxn modelId="{7A860CDE-9F21-6D4C-AA64-8ECFDBC6D8B7}" type="presParOf" srcId="{70BA245C-A00D-D742-A8CF-5707379ACBE2}" destId="{084EC68A-516A-B448-AEFB-8DFFCF48DD03}" srcOrd="8" destOrd="0" presId="urn:microsoft.com/office/officeart/2008/layout/RadialCluster"/>
    <dgm:cxn modelId="{54918B8B-C3DE-CD4A-99A7-B74060CDA84F}" type="presParOf" srcId="{70BA245C-A00D-D742-A8CF-5707379ACBE2}" destId="{57BF94DA-C761-E942-B571-1987F8209982}" srcOrd="9" destOrd="0" presId="urn:microsoft.com/office/officeart/2008/layout/RadialCluster"/>
    <dgm:cxn modelId="{7EA53F6D-9009-EE42-8692-F3B8CFD194DE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rgbClr val="3366FF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FE3C2FCA-603A-6441-B2E4-0030DEB387F4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7CB4C-9166-494C-A293-9BB838D1A88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</a:rPr>
              <a:t>Volume 4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a 16 Year Old a Job</a:t>
            </a:r>
            <a:endParaRPr lang="en-US" dirty="0"/>
          </a:p>
        </p:txBody>
      </p:sp>
      <p:pic>
        <p:nvPicPr>
          <p:cNvPr id="12" name="Picture 11" descr="1fe97f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7058">
            <a:off x="4968761" y="1339624"/>
            <a:ext cx="1255928" cy="1216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 rot="20784551">
            <a:off x="6479818" y="174632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Roger Shelley</a:t>
            </a:r>
          </a:p>
        </p:txBody>
      </p:sp>
      <p:pic>
        <p:nvPicPr>
          <p:cNvPr id="14" name="Picture 13" descr="CHD colo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"/>
          <a:stretch/>
        </p:blipFill>
        <p:spPr>
          <a:xfrm rot="20691951">
            <a:off x="5956327" y="5721753"/>
            <a:ext cx="3043662" cy="6308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9289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599" y="182952"/>
            <a:ext cx="3826535" cy="3755891"/>
            <a:chOff x="1167215" y="0"/>
            <a:chExt cx="6809569" cy="6857999"/>
          </a:xfrm>
        </p:grpSpPr>
        <p:sp>
          <p:nvSpPr>
            <p:cNvPr id="3" name="Oval 2"/>
            <p:cNvSpPr/>
            <p:nvPr/>
          </p:nvSpPr>
          <p:spPr>
            <a:xfrm>
              <a:off x="1167215" y="0"/>
              <a:ext cx="6809569" cy="6857999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" name="Oval 4"/>
            <p:cNvSpPr/>
            <p:nvPr/>
          </p:nvSpPr>
          <p:spPr>
            <a:xfrm>
              <a:off x="1871647" y="617058"/>
              <a:ext cx="5400705" cy="556038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" name="Oval 5"/>
            <p:cNvSpPr/>
            <p:nvPr/>
          </p:nvSpPr>
          <p:spPr>
            <a:xfrm>
              <a:off x="2461057" y="1260669"/>
              <a:ext cx="4221886" cy="4250938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Oval 6"/>
            <p:cNvSpPr/>
            <p:nvPr/>
          </p:nvSpPr>
          <p:spPr>
            <a:xfrm>
              <a:off x="3190713" y="1966336"/>
              <a:ext cx="2762573" cy="2839603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Inner Circle/ Intimate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81319" y="1468887"/>
              <a:ext cx="238136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Friendship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9798" y="737450"/>
              <a:ext cx="2784412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Participation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2205" y="129756"/>
              <a:ext cx="407959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Economic Exchange</a:t>
              </a:r>
              <a:endParaRPr lang="en-US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61908" y="520894"/>
            <a:ext cx="460600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Participation: </a:t>
            </a:r>
            <a:endParaRPr lang="en-US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List the people you know through activities you do, people you don’t see unless you are doing the activity</a:t>
            </a: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Examples: people you know through Special Olympics, ARC dances, church groups, clubs, family friends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5456" y="3938757"/>
            <a:ext cx="25654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Your Team</a:t>
            </a:r>
            <a:endParaRPr lang="en-US" sz="32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38508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599" y="182952"/>
            <a:ext cx="3826535" cy="3755891"/>
            <a:chOff x="1167215" y="0"/>
            <a:chExt cx="6809569" cy="6857999"/>
          </a:xfrm>
        </p:grpSpPr>
        <p:sp>
          <p:nvSpPr>
            <p:cNvPr id="3" name="Oval 2"/>
            <p:cNvSpPr/>
            <p:nvPr/>
          </p:nvSpPr>
          <p:spPr>
            <a:xfrm>
              <a:off x="1167215" y="0"/>
              <a:ext cx="6809569" cy="6857999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" name="Oval 4"/>
            <p:cNvSpPr/>
            <p:nvPr/>
          </p:nvSpPr>
          <p:spPr>
            <a:xfrm>
              <a:off x="1871647" y="617058"/>
              <a:ext cx="5400705" cy="5560384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" name="Oval 5"/>
            <p:cNvSpPr/>
            <p:nvPr/>
          </p:nvSpPr>
          <p:spPr>
            <a:xfrm>
              <a:off x="2461057" y="1260669"/>
              <a:ext cx="4221886" cy="4250938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Oval 6"/>
            <p:cNvSpPr/>
            <p:nvPr/>
          </p:nvSpPr>
          <p:spPr>
            <a:xfrm>
              <a:off x="3190713" y="1966336"/>
              <a:ext cx="2762573" cy="2839603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Inner Circle/ Intimate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81319" y="1468887"/>
              <a:ext cx="238136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Friendship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9798" y="737450"/>
              <a:ext cx="2784412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Participation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2205" y="129756"/>
              <a:ext cx="407959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Economic Exchange</a:t>
              </a:r>
              <a:endParaRPr lang="en-US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61908" y="520894"/>
            <a:ext cx="4606005" cy="5324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Economic Exchange: 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List the people you know only because they are paid, and only those people you talk to every time you meet</a:t>
            </a: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Examples: agency staff, barber, bank tellers, store cashiers, people who help you in stores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5456" y="3938757"/>
            <a:ext cx="25654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Your Team</a:t>
            </a:r>
            <a:endParaRPr lang="en-US" sz="32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38508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Social Capital </a:t>
            </a:r>
            <a:r>
              <a:rPr lang="en-US" dirty="0" smtClean="0"/>
              <a:t>&amp; </a:t>
            </a:r>
            <a:r>
              <a:rPr lang="en-US" dirty="0"/>
              <a:t>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6813" y="550225"/>
            <a:ext cx="4846390" cy="57566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>
                <a:solidFill>
                  <a:schemeClr val="accent5"/>
                </a:solidFill>
              </a:rPr>
              <a:t>Social Networks </a:t>
            </a:r>
            <a:r>
              <a:rPr lang="en-US" sz="3200" b="1" dirty="0" smtClean="0">
                <a:solidFill>
                  <a:schemeClr val="accent5"/>
                </a:solidFill>
              </a:rPr>
              <a:t>Matter</a:t>
            </a:r>
            <a:endParaRPr lang="en-US" sz="3200" b="1" dirty="0">
              <a:solidFill>
                <a:schemeClr val="accent5"/>
              </a:solidFill>
            </a:endParaRP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b="1" dirty="0">
                <a:solidFill>
                  <a:schemeClr val="accent2"/>
                </a:solidFill>
              </a:rPr>
              <a:t>Thick Trust: </a:t>
            </a:r>
            <a:r>
              <a:rPr lang="en-US" sz="3200" dirty="0"/>
              <a:t>where trust extends only to known friends &amp; associates</a:t>
            </a: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b="1" dirty="0">
                <a:solidFill>
                  <a:srgbClr val="FEA022"/>
                </a:solidFill>
              </a:rPr>
              <a:t>Thin Trust: </a:t>
            </a:r>
            <a:r>
              <a:rPr lang="en-US" sz="3200" dirty="0"/>
              <a:t>where trust extends to include total strangers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i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i="1" dirty="0" err="1" smtClean="0">
                <a:solidFill>
                  <a:srgbClr val="FFFFFF"/>
                </a:solidFill>
              </a:rPr>
              <a:t>Hammis</a:t>
            </a:r>
            <a:r>
              <a:rPr lang="en-US" sz="1800" i="1" dirty="0">
                <a:solidFill>
                  <a:srgbClr val="FFFFFF"/>
                </a:solidFill>
              </a:rPr>
              <a:t>, D. Griffin-</a:t>
            </a:r>
            <a:r>
              <a:rPr lang="en-US" sz="1800" i="1" dirty="0" err="1">
                <a:solidFill>
                  <a:srgbClr val="FFFFFF"/>
                </a:solidFill>
              </a:rPr>
              <a:t>Hammis</a:t>
            </a:r>
            <a:r>
              <a:rPr lang="en-US" sz="1800" i="1" dirty="0">
                <a:solidFill>
                  <a:srgbClr val="FFFFFF"/>
                </a:solidFill>
              </a:rPr>
              <a:t> Associates, </a:t>
            </a:r>
            <a:r>
              <a:rPr lang="en-US" sz="1800" i="1" dirty="0" smtClean="0">
                <a:solidFill>
                  <a:srgbClr val="FFFFFF"/>
                </a:solidFill>
              </a:rPr>
              <a:t>LLC</a:t>
            </a:r>
            <a:endParaRPr lang="en-US" sz="18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4709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Social Capital </a:t>
            </a:r>
            <a:r>
              <a:rPr lang="en-US" dirty="0" smtClean="0"/>
              <a:t>&amp; </a:t>
            </a:r>
            <a:r>
              <a:rPr lang="en-US" dirty="0"/>
              <a:t>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5060" y="557603"/>
            <a:ext cx="4849175" cy="57338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chemeClr val="accent5"/>
                </a:solidFill>
              </a:rPr>
              <a:t>Trust Growing Elements</a:t>
            </a:r>
            <a:endParaRPr lang="en-US" sz="3200" b="1" dirty="0">
              <a:solidFill>
                <a:schemeClr val="accent5"/>
              </a:solidFill>
            </a:endParaRP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/>
              <a:t>Repeated exposure &amp; shared spaces</a:t>
            </a: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/>
              <a:t>Honesty in Communications</a:t>
            </a: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/>
              <a:t>Follow-Through on Commitments</a:t>
            </a:r>
          </a:p>
          <a:p>
            <a:pPr marL="452438" indent="-452438"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/>
              <a:t>Consistency in Behavior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i="1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i="1" dirty="0" err="1" smtClean="0">
                <a:solidFill>
                  <a:srgbClr val="FFFFFF"/>
                </a:solidFill>
              </a:rPr>
              <a:t>Hammis</a:t>
            </a:r>
            <a:r>
              <a:rPr lang="en-US" sz="1800" i="1" dirty="0">
                <a:solidFill>
                  <a:srgbClr val="FFFFFF"/>
                </a:solidFill>
              </a:rPr>
              <a:t>, D. Griffin-</a:t>
            </a:r>
            <a:r>
              <a:rPr lang="en-US" sz="1800" i="1" dirty="0" err="1">
                <a:solidFill>
                  <a:srgbClr val="FFFFFF"/>
                </a:solidFill>
              </a:rPr>
              <a:t>Hammis</a:t>
            </a:r>
            <a:r>
              <a:rPr lang="en-US" sz="1800" i="1" dirty="0">
                <a:solidFill>
                  <a:srgbClr val="FFFFFF"/>
                </a:solidFill>
              </a:rPr>
              <a:t> Associates, </a:t>
            </a:r>
            <a:r>
              <a:rPr lang="en-US" sz="1800" i="1" dirty="0" smtClean="0">
                <a:solidFill>
                  <a:srgbClr val="FFFFFF"/>
                </a:solidFill>
              </a:rPr>
              <a:t>LLC</a:t>
            </a:r>
            <a:endParaRPr lang="en-US" sz="18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0166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Social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9777" y="546512"/>
            <a:ext cx="4854746" cy="575313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b="1" dirty="0" smtClean="0">
                <a:solidFill>
                  <a:schemeClr val="accent2"/>
                </a:solidFill>
              </a:rPr>
              <a:t>Public-Regard: </a:t>
            </a:r>
            <a:r>
              <a:rPr lang="en-US" dirty="0" smtClean="0">
                <a:solidFill>
                  <a:srgbClr val="FFFFFF"/>
                </a:solidFill>
              </a:rPr>
              <a:t>we are tied to formal groups (City Council; PTA; People First; Kiwanis)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b="1" dirty="0" smtClean="0">
                <a:solidFill>
                  <a:srgbClr val="FEA022"/>
                </a:solidFill>
              </a:rPr>
              <a:t>Private Regard: </a:t>
            </a:r>
            <a:r>
              <a:rPr lang="en-US" dirty="0" smtClean="0">
                <a:solidFill>
                  <a:srgbClr val="FFFFFF"/>
                </a:solidFill>
              </a:rPr>
              <a:t>we are tied to informal groups (Church; Softball team; Neighborhood Watch)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b="1" dirty="0" smtClean="0">
                <a:solidFill>
                  <a:srgbClr val="FEA022"/>
                </a:solidFill>
              </a:rPr>
              <a:t>Formal vs. Informal: </a:t>
            </a:r>
            <a:r>
              <a:rPr lang="en-US" dirty="0" smtClean="0"/>
              <a:t>(Bylaws &amp; Committees vs. Social/Interest/Hobby relationships)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1800" i="1" dirty="0" err="1" smtClean="0"/>
              <a:t>Hammis</a:t>
            </a:r>
            <a:r>
              <a:rPr lang="en-US" sz="1800" i="1" dirty="0" smtClean="0"/>
              <a:t>, D, Griffin-</a:t>
            </a:r>
            <a:r>
              <a:rPr lang="en-US" sz="1800" i="1" dirty="0" err="1" smtClean="0"/>
              <a:t>Hammis</a:t>
            </a:r>
            <a:r>
              <a:rPr lang="en-US" sz="1800" i="1" dirty="0" smtClean="0"/>
              <a:t> Associates, LLC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75973292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Social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0832" y="593610"/>
            <a:ext cx="5102968" cy="5748306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The development of social capital within your community is an essential aspect of community engagement and membership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How are we promoting it for our young jobseekers?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Community groups, church, sports, school activities?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189881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Capital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13176" y="556632"/>
            <a:ext cx="4840819" cy="5738657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List all past and present community organizations in which you or your family participate.</a:t>
            </a:r>
            <a:endParaRPr lang="en-US" sz="3200" dirty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sz="3200" dirty="0" smtClean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Which ones would you like to become a member? Why? How?</a:t>
            </a:r>
            <a:endParaRPr lang="en-US" sz="3200" dirty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152980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 rot="-4500000">
            <a:off x="-368625" y="3231194"/>
            <a:ext cx="45344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>
                <a:solidFill>
                  <a:schemeClr val="accent3"/>
                </a:solidFill>
              </a:rPr>
              <a:t>Aspects &amp; Partnerships</a:t>
            </a:r>
          </a:p>
          <a:p>
            <a:pPr algn="r"/>
            <a:r>
              <a:rPr lang="en-US" sz="3200" b="1" dirty="0" smtClean="0">
                <a:solidFill>
                  <a:srgbClr val="A5D848"/>
                </a:solidFill>
              </a:rPr>
              <a:t>Social Networking</a:t>
            </a:r>
            <a:endParaRPr lang="en-US" sz="3200" b="1" dirty="0">
              <a:solidFill>
                <a:srgbClr val="A5D848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15596" r="15596"/>
          <a:stretch>
            <a:fillRect/>
          </a:stretch>
        </p:blipFill>
        <p:spPr>
          <a:xfrm rot="900000">
            <a:off x="3854186" y="1244640"/>
            <a:ext cx="4052058" cy="4416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0466300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25485371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09141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4710798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40472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Social Capital </a:t>
            </a:r>
            <a:r>
              <a:rPr lang="en-US" dirty="0" smtClean="0"/>
              <a:t>&amp;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1065" y="575127"/>
            <a:ext cx="5204884" cy="579695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>
                <a:solidFill>
                  <a:schemeClr val="accent5"/>
                </a:solidFill>
              </a:rPr>
              <a:t>Social Capital Focuses </a:t>
            </a:r>
            <a:r>
              <a:rPr lang="en-US" sz="3200" b="1" dirty="0" smtClean="0">
                <a:solidFill>
                  <a:schemeClr val="accent5"/>
                </a:solidFill>
              </a:rPr>
              <a:t>on</a:t>
            </a:r>
            <a:endParaRPr lang="en-US" sz="3200" b="1" dirty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Who knows Whom (Social Networks)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The Character of these Networks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The Strength of our Ties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Levels of Trust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Levels of Reciprocity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i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i="1" dirty="0" err="1"/>
              <a:t>Hammis</a:t>
            </a:r>
            <a:r>
              <a:rPr lang="en-US" sz="1800" i="1" dirty="0"/>
              <a:t>, D., Griffin-</a:t>
            </a:r>
            <a:r>
              <a:rPr lang="en-US" sz="1800" i="1" dirty="0" err="1"/>
              <a:t>Hammis</a:t>
            </a:r>
            <a:r>
              <a:rPr lang="en-US" sz="1800" i="1" dirty="0"/>
              <a:t>, </a:t>
            </a:r>
            <a:r>
              <a:rPr lang="en-US" sz="1800" i="1" dirty="0" smtClean="0"/>
              <a:t>LLC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92816444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Team</a:t>
            </a:r>
            <a:br>
              <a:rPr lang="en-US" dirty="0" smtClean="0"/>
            </a:br>
            <a:r>
              <a:rPr lang="en-US" sz="1400" dirty="0" smtClean="0"/>
              <a:t>From Wheeler, C. UAA CHD Tapestry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9647" y="556167"/>
            <a:ext cx="4843605" cy="5744775"/>
          </a:xfrm>
        </p:spPr>
        <p:txBody>
          <a:bodyPr>
            <a:normAutofit/>
          </a:bodyPr>
          <a:lstStyle/>
          <a:p>
            <a:pPr marL="452438" indent="-452438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Everyone needs to have people to talk to about their lives.</a:t>
            </a:r>
          </a:p>
          <a:p>
            <a:pPr marL="452438" indent="-452438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Everyone needs to have people they can trust to help them make decisions.</a:t>
            </a:r>
          </a:p>
          <a:p>
            <a:pPr marL="452438" indent="-452438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In this assignment you will list those people in you life!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034040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599" y="182952"/>
            <a:ext cx="5892917" cy="5703789"/>
            <a:chOff x="1167215" y="0"/>
            <a:chExt cx="6809569" cy="6857999"/>
          </a:xfrm>
        </p:grpSpPr>
        <p:sp>
          <p:nvSpPr>
            <p:cNvPr id="3" name="Oval 2"/>
            <p:cNvSpPr/>
            <p:nvPr/>
          </p:nvSpPr>
          <p:spPr>
            <a:xfrm>
              <a:off x="1167215" y="0"/>
              <a:ext cx="6809569" cy="6857999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Oval 4"/>
            <p:cNvSpPr/>
            <p:nvPr/>
          </p:nvSpPr>
          <p:spPr>
            <a:xfrm>
              <a:off x="1871647" y="617058"/>
              <a:ext cx="5400705" cy="556038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Oval 5"/>
            <p:cNvSpPr/>
            <p:nvPr/>
          </p:nvSpPr>
          <p:spPr>
            <a:xfrm>
              <a:off x="2461057" y="1260669"/>
              <a:ext cx="4221886" cy="4250938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Oval 6"/>
            <p:cNvSpPr/>
            <p:nvPr/>
          </p:nvSpPr>
          <p:spPr>
            <a:xfrm>
              <a:off x="3190713" y="1966336"/>
              <a:ext cx="2762573" cy="283960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Inner Circle/ Intimate</a:t>
              </a:r>
              <a:endParaRPr lang="en-US" sz="24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220" y="1468886"/>
              <a:ext cx="1873561" cy="5550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Friendship</a:t>
              </a:r>
              <a:endParaRPr lang="en-US" sz="24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67643" y="737450"/>
              <a:ext cx="2208722" cy="5550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Participation</a:t>
              </a:r>
              <a:endParaRPr lang="en-US" sz="24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29128" y="129756"/>
              <a:ext cx="3285749" cy="5550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Economic Exchange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091516" y="3982119"/>
            <a:ext cx="25654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Your</a:t>
            </a:r>
          </a:p>
          <a:p>
            <a:pPr algn="ctr"/>
            <a:r>
              <a:rPr lang="en-US" sz="66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Team</a:t>
            </a:r>
            <a:endParaRPr lang="en-US" sz="66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38508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599" y="182952"/>
            <a:ext cx="3826535" cy="3755891"/>
            <a:chOff x="1167215" y="0"/>
            <a:chExt cx="6809569" cy="6857999"/>
          </a:xfrm>
        </p:grpSpPr>
        <p:sp>
          <p:nvSpPr>
            <p:cNvPr id="3" name="Oval 2"/>
            <p:cNvSpPr/>
            <p:nvPr/>
          </p:nvSpPr>
          <p:spPr>
            <a:xfrm>
              <a:off x="1167215" y="0"/>
              <a:ext cx="6809569" cy="6857999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" name="Oval 4"/>
            <p:cNvSpPr/>
            <p:nvPr/>
          </p:nvSpPr>
          <p:spPr>
            <a:xfrm>
              <a:off x="1871647" y="617058"/>
              <a:ext cx="5400705" cy="5560384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" name="Oval 5"/>
            <p:cNvSpPr/>
            <p:nvPr/>
          </p:nvSpPr>
          <p:spPr>
            <a:xfrm>
              <a:off x="2461057" y="1260669"/>
              <a:ext cx="4221886" cy="4250938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Oval 6"/>
            <p:cNvSpPr/>
            <p:nvPr/>
          </p:nvSpPr>
          <p:spPr>
            <a:xfrm>
              <a:off x="3190713" y="1966336"/>
              <a:ext cx="2762573" cy="283960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Inner Circle/ Intimate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81319" y="1468887"/>
              <a:ext cx="238136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Friendship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9798" y="737450"/>
              <a:ext cx="2784412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Participation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2205" y="129756"/>
              <a:ext cx="407959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Economic Exchange</a:t>
              </a:r>
              <a:endParaRPr lang="en-US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61908" y="520894"/>
            <a:ext cx="460600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Inner Circle/Intimate: </a:t>
            </a: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List the people you are the closest 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Examples: </a:t>
            </a:r>
            <a:r>
              <a:rPr lang="en-US" sz="32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mom, dad, aunts, 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uncles, brothers</a:t>
            </a:r>
            <a:r>
              <a:rPr lang="en-US" sz="32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sisters, girlfriends, grandparents, best 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friends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5456" y="3938757"/>
            <a:ext cx="25654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Your Team</a:t>
            </a:r>
            <a:endParaRPr lang="en-US" sz="32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5336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98599" y="182952"/>
            <a:ext cx="3826535" cy="3755891"/>
            <a:chOff x="1167215" y="0"/>
            <a:chExt cx="6809569" cy="6857999"/>
          </a:xfrm>
        </p:grpSpPr>
        <p:sp>
          <p:nvSpPr>
            <p:cNvPr id="3" name="Oval 2"/>
            <p:cNvSpPr/>
            <p:nvPr/>
          </p:nvSpPr>
          <p:spPr>
            <a:xfrm>
              <a:off x="1167215" y="0"/>
              <a:ext cx="6809569" cy="6857999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" name="Oval 4"/>
            <p:cNvSpPr/>
            <p:nvPr/>
          </p:nvSpPr>
          <p:spPr>
            <a:xfrm>
              <a:off x="1871647" y="617058"/>
              <a:ext cx="5400705" cy="5560384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" name="Oval 5"/>
            <p:cNvSpPr/>
            <p:nvPr/>
          </p:nvSpPr>
          <p:spPr>
            <a:xfrm>
              <a:off x="2461057" y="1260669"/>
              <a:ext cx="4221886" cy="4250938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Oval 6"/>
            <p:cNvSpPr/>
            <p:nvPr/>
          </p:nvSpPr>
          <p:spPr>
            <a:xfrm>
              <a:off x="3190713" y="1966336"/>
              <a:ext cx="2762573" cy="2839603"/>
            </a:xfrm>
            <a:prstGeom prst="ellipse">
              <a:avLst/>
            </a:prstGeom>
            <a:solidFill>
              <a:srgbClr val="7F7F7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Inner Circle/ Intimate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81319" y="1468887"/>
              <a:ext cx="238136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Friendship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9798" y="737450"/>
              <a:ext cx="2784412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Participation</a:t>
              </a:r>
              <a:endParaRPr lang="en-US" sz="16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32205" y="129756"/>
              <a:ext cx="4079594" cy="685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Economic Exchange</a:t>
              </a:r>
              <a:endParaRPr lang="en-US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61908" y="520894"/>
            <a:ext cx="4606005" cy="5324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accent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Friendship: </a:t>
            </a:r>
            <a:endParaRPr lang="en-US" sz="3200" b="1" dirty="0">
              <a:solidFill>
                <a:schemeClr val="accent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List your friends that you do things with, like hang out, go to movies, go on adventures, call on the phone</a:t>
            </a:r>
          </a:p>
          <a:p>
            <a:pPr marL="452438" indent="-452438">
              <a:spcBef>
                <a:spcPts val="1200"/>
              </a:spcBef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Examples: friends from school, friends from church, neighbors, extended family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5456" y="3938757"/>
            <a:ext cx="25654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Your Team</a:t>
            </a:r>
            <a:endParaRPr lang="en-US" sz="32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38508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1344</TotalTime>
  <Words>581</Words>
  <Application>Microsoft Macintosh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Kilter</vt:lpstr>
      <vt:lpstr>How to Get a 16 Year Old a Job</vt:lpstr>
      <vt:lpstr>Aspects &amp; Partnerships Social Networking</vt:lpstr>
      <vt:lpstr>Let’s Review the Aspects</vt:lpstr>
      <vt:lpstr>Let’s Review the Aspects</vt:lpstr>
      <vt:lpstr>Essential Social Capital &amp; Networking</vt:lpstr>
      <vt:lpstr>Your Team From Wheeler, C. UAA CHD Tapestry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Essential Social Capital &amp; Networking</vt:lpstr>
      <vt:lpstr>Essential Social Capital &amp; Networking</vt:lpstr>
      <vt:lpstr>Types of Social Capital</vt:lpstr>
      <vt:lpstr>Types of Social Capital</vt:lpstr>
      <vt:lpstr>Social Capital Exercise</vt:lpstr>
    </vt:vector>
  </TitlesOfParts>
  <Company>UCDUAA/Roberts Consulting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 16 Year Old a Job</dc:title>
  <dc:creator>B. Roger Shelley</dc:creator>
  <cp:lastModifiedBy>B. Roger Shelley</cp:lastModifiedBy>
  <cp:revision>28</cp:revision>
  <dcterms:created xsi:type="dcterms:W3CDTF">2013-08-20T22:24:03Z</dcterms:created>
  <dcterms:modified xsi:type="dcterms:W3CDTF">2013-09-06T17:42:59Z</dcterms:modified>
</cp:coreProperties>
</file>