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7" r:id="rId2"/>
    <p:sldId id="268" r:id="rId3"/>
    <p:sldId id="269" r:id="rId4"/>
    <p:sldId id="270" r:id="rId5"/>
    <p:sldId id="271" r:id="rId6"/>
    <p:sldId id="264" r:id="rId7"/>
    <p:sldId id="276" r:id="rId8"/>
    <p:sldId id="272" r:id="rId9"/>
    <p:sldId id="273" r:id="rId10"/>
    <p:sldId id="274" r:id="rId11"/>
    <p:sldId id="275" r:id="rId12"/>
    <p:sldId id="277" r:id="rId13"/>
    <p:sldId id="278" r:id="rId14"/>
    <p:sldId id="261" r:id="rId15"/>
    <p:sldId id="262" r:id="rId16"/>
    <p:sldId id="26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736" y="-96"/>
      </p:cViewPr>
      <p:guideLst>
        <p:guide orient="horz" pos="316"/>
        <p:guide pos="13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0D6DEB-A253-3A4D-A88A-7FC09F84022F}" type="doc">
      <dgm:prSet loTypeId="urn:microsoft.com/office/officeart/2008/layout/RadialCluster" loCatId="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C8A188-2BB6-4B42-B469-7316A56CB25E}">
      <dgm:prSet phldrT="[Text]"/>
      <dgm:spPr>
        <a:solidFill>
          <a:schemeClr val="bg1"/>
        </a:solidFill>
      </dgm:spPr>
      <dgm:t>
        <a:bodyPr/>
        <a:lstStyle/>
        <a:p>
          <a:r>
            <a:rPr lang="en-US" b="1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</a:rPr>
            <a:t>How to Get a 16 Year Old a Job</a:t>
          </a:r>
          <a:endParaRPr lang="en-US" b="1" dirty="0"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latin typeface="+mj-lt"/>
          </a:endParaRPr>
        </a:p>
      </dgm:t>
    </dgm:pt>
    <dgm:pt modelId="{5F415E98-E14A-424B-92A2-6852219762FE}" type="parTrans" cxnId="{CDE8A51C-3B04-424D-B7A8-2A1BABF0F1D2}">
      <dgm:prSet/>
      <dgm:spPr/>
      <dgm:t>
        <a:bodyPr/>
        <a:lstStyle/>
        <a:p>
          <a:endParaRPr lang="en-US"/>
        </a:p>
      </dgm:t>
    </dgm:pt>
    <dgm:pt modelId="{761A33B2-42B2-614E-94F3-DFEC987F7DC7}" type="sibTrans" cxnId="{CDE8A51C-3B04-424D-B7A8-2A1BABF0F1D2}">
      <dgm:prSet/>
      <dgm:spPr/>
      <dgm:t>
        <a:bodyPr/>
        <a:lstStyle/>
        <a:p>
          <a:endParaRPr lang="en-US"/>
        </a:p>
      </dgm:t>
    </dgm:pt>
    <dgm:pt modelId="{04EEF6BB-FDF5-014C-8CC9-49B73B85BB45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Public Employment Resources</a:t>
          </a:r>
          <a:endParaRPr lang="en-US" dirty="0">
            <a:solidFill>
              <a:srgbClr val="000000"/>
            </a:solidFill>
          </a:endParaRPr>
        </a:p>
      </dgm:t>
    </dgm:pt>
    <dgm:pt modelId="{FC544319-C12C-9E4A-B94D-6EF5AFD81361}" type="parTrans" cxnId="{30C6473D-AEA1-C948-8DAB-35AE55A89151}">
      <dgm:prSet/>
      <dgm:spPr>
        <a:ln w="38100" cmpd="sng">
          <a:solidFill>
            <a:schemeClr val="accent5"/>
          </a:solidFill>
        </a:ln>
      </dgm:spPr>
      <dgm:t>
        <a:bodyPr/>
        <a:lstStyle/>
        <a:p>
          <a:endParaRPr lang="en-US"/>
        </a:p>
      </dgm:t>
    </dgm:pt>
    <dgm:pt modelId="{44AAEF2D-2BF4-E94F-AFE2-EC90B935F666}" type="sibTrans" cxnId="{30C6473D-AEA1-C948-8DAB-35AE55A89151}">
      <dgm:prSet/>
      <dgm:spPr/>
      <dgm:t>
        <a:bodyPr/>
        <a:lstStyle/>
        <a:p>
          <a:endParaRPr lang="en-US"/>
        </a:p>
      </dgm:t>
    </dgm:pt>
    <dgm:pt modelId="{2590511A-D223-974D-BCCC-76B62E669FD2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SSA  Work Incentives</a:t>
          </a:r>
          <a:endParaRPr lang="en-US" dirty="0">
            <a:solidFill>
              <a:srgbClr val="000000"/>
            </a:solidFill>
          </a:endParaRPr>
        </a:p>
      </dgm:t>
    </dgm:pt>
    <dgm:pt modelId="{C8885437-BC96-D34C-903B-1D090358F9AB}" type="parTrans" cxnId="{84743D03-044D-EB44-A8E7-76295D28385F}">
      <dgm:prSet/>
      <dgm:spPr>
        <a:ln w="38100" cmpd="sng">
          <a:solidFill>
            <a:srgbClr val="A5D848"/>
          </a:solidFill>
        </a:ln>
      </dgm:spPr>
      <dgm:t>
        <a:bodyPr/>
        <a:lstStyle/>
        <a:p>
          <a:endParaRPr lang="en-US"/>
        </a:p>
      </dgm:t>
    </dgm:pt>
    <dgm:pt modelId="{ABC508CA-C6EC-A74C-AFB5-5630A802454F}" type="sibTrans" cxnId="{84743D03-044D-EB44-A8E7-76295D28385F}">
      <dgm:prSet/>
      <dgm:spPr/>
      <dgm:t>
        <a:bodyPr/>
        <a:lstStyle/>
        <a:p>
          <a:endParaRPr lang="en-US"/>
        </a:p>
      </dgm:t>
    </dgm:pt>
    <dgm:pt modelId="{306B524A-1BF3-0642-A916-E43296468F3B}">
      <dgm:prSet phldrT="[Text]"/>
      <dgm:spPr>
        <a:solidFill>
          <a:srgbClr val="3366FF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Customized Employment Strategies</a:t>
          </a:r>
          <a:endParaRPr lang="en-US" dirty="0">
            <a:solidFill>
              <a:schemeClr val="bg1"/>
            </a:solidFill>
          </a:endParaRPr>
        </a:p>
      </dgm:t>
    </dgm:pt>
    <dgm:pt modelId="{33BABCB1-6516-834C-A122-49AB93A9DBA4}" type="parTrans" cxnId="{12153A5F-E1DD-1844-BC39-7FCF6D65F0C6}">
      <dgm:prSet/>
      <dgm:spPr>
        <a:ln w="38100" cmpd="sng">
          <a:solidFill>
            <a:schemeClr val="accent5"/>
          </a:solidFill>
        </a:ln>
      </dgm:spPr>
      <dgm:t>
        <a:bodyPr/>
        <a:lstStyle/>
        <a:p>
          <a:endParaRPr lang="en-US"/>
        </a:p>
      </dgm:t>
    </dgm:pt>
    <dgm:pt modelId="{18A9F2B6-B334-C644-A55C-17DFBD49A3E0}" type="sibTrans" cxnId="{12153A5F-E1DD-1844-BC39-7FCF6D65F0C6}">
      <dgm:prSet/>
      <dgm:spPr/>
      <dgm:t>
        <a:bodyPr/>
        <a:lstStyle/>
        <a:p>
          <a:endParaRPr lang="en-US"/>
        </a:p>
      </dgm:t>
    </dgm:pt>
    <dgm:pt modelId="{BBB26126-1F3A-F54D-893F-45FCC6067928}">
      <dgm:prSet/>
      <dgm:spPr>
        <a:solidFill>
          <a:schemeClr val="accent3"/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Social Networking</a:t>
          </a:r>
          <a:endParaRPr lang="en-US" dirty="0">
            <a:solidFill>
              <a:srgbClr val="000000"/>
            </a:solidFill>
          </a:endParaRPr>
        </a:p>
      </dgm:t>
    </dgm:pt>
    <dgm:pt modelId="{28AEBA89-06C8-1146-B254-AF16AA9AF8BE}" type="parTrans" cxnId="{ED7DE891-F4C3-9D4D-86F3-CCC6F03E8D4A}">
      <dgm:prSet/>
      <dgm:spPr>
        <a:ln w="38100" cmpd="sng">
          <a:solidFill>
            <a:schemeClr val="accent5"/>
          </a:solidFill>
        </a:ln>
      </dgm:spPr>
      <dgm:t>
        <a:bodyPr/>
        <a:lstStyle/>
        <a:p>
          <a:endParaRPr lang="en-US"/>
        </a:p>
      </dgm:t>
    </dgm:pt>
    <dgm:pt modelId="{1F647DB5-A53C-D443-B313-5C010CCBC2DB}" type="sibTrans" cxnId="{ED7DE891-F4C3-9D4D-86F3-CCC6F03E8D4A}">
      <dgm:prSet/>
      <dgm:spPr/>
      <dgm:t>
        <a:bodyPr/>
        <a:lstStyle/>
        <a:p>
          <a:endParaRPr lang="en-US"/>
        </a:p>
      </dgm:t>
    </dgm:pt>
    <dgm:pt modelId="{E566986F-5C14-A747-A80C-457D978D7145}">
      <dgm:prSet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Job Related Routines</a:t>
          </a:r>
          <a:endParaRPr lang="en-US" dirty="0">
            <a:solidFill>
              <a:srgbClr val="000000"/>
            </a:solidFill>
          </a:endParaRPr>
        </a:p>
      </dgm:t>
    </dgm:pt>
    <dgm:pt modelId="{C9CDF230-382F-2E4E-9EC5-51C81CBF0A33}" type="parTrans" cxnId="{B481D81F-446A-8F40-A76B-34B97CD73E90}">
      <dgm:prSet/>
      <dgm:spPr>
        <a:ln w="38100" cmpd="sng">
          <a:solidFill>
            <a:schemeClr val="accent5"/>
          </a:solidFill>
        </a:ln>
      </dgm:spPr>
      <dgm:t>
        <a:bodyPr/>
        <a:lstStyle/>
        <a:p>
          <a:endParaRPr lang="en-US"/>
        </a:p>
      </dgm:t>
    </dgm:pt>
    <dgm:pt modelId="{BEDDBE68-B3CC-CF49-89C6-0DA97F356147}" type="sibTrans" cxnId="{B481D81F-446A-8F40-A76B-34B97CD73E90}">
      <dgm:prSet/>
      <dgm:spPr/>
      <dgm:t>
        <a:bodyPr/>
        <a:lstStyle/>
        <a:p>
          <a:endParaRPr lang="en-US"/>
        </a:p>
      </dgm:t>
    </dgm:pt>
    <dgm:pt modelId="{2223548E-0A04-D742-A497-1ED39D47D68B}" type="pres">
      <dgm:prSet presAssocID="{190D6DEB-A253-3A4D-A88A-7FC09F84022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0BA245C-A00D-D742-A8CF-5707379ACBE2}" type="pres">
      <dgm:prSet presAssocID="{8AC8A188-2BB6-4B42-B469-7316A56CB25E}" presName="singleCycle" presStyleCnt="0"/>
      <dgm:spPr/>
    </dgm:pt>
    <dgm:pt modelId="{5F1E8754-833D-9444-B12B-D2037190E3CB}" type="pres">
      <dgm:prSet presAssocID="{8AC8A188-2BB6-4B42-B469-7316A56CB25E}" presName="singleCenter" presStyleLbl="node1" presStyleIdx="0" presStyleCnt="6" custScaleX="102747" custScaleY="99493" custLinFactNeighborX="623" custLinFactNeighborY="-1037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965FAD1C-D0E1-EE4D-A62C-A7D7A5E8E5C5}" type="pres">
      <dgm:prSet presAssocID="{C8885437-BC96-D34C-903B-1D090358F9AB}" presName="Name56" presStyleLbl="parChTrans1D2" presStyleIdx="0" presStyleCnt="5"/>
      <dgm:spPr/>
      <dgm:t>
        <a:bodyPr/>
        <a:lstStyle/>
        <a:p>
          <a:endParaRPr lang="en-US"/>
        </a:p>
      </dgm:t>
    </dgm:pt>
    <dgm:pt modelId="{CDA40EE7-8352-A946-A30E-E85D977BF91A}" type="pres">
      <dgm:prSet presAssocID="{2590511A-D223-974D-BCCC-76B62E669FD2}" presName="text0" presStyleLbl="node1" presStyleIdx="1" presStyleCnt="6" custScaleX="152423" custScaleY="144327" custRadScaleRad="108295" custRadScaleInc="7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E731FC-D6D6-FF47-A9B9-4DD6B45EF053}" type="pres">
      <dgm:prSet presAssocID="{28AEBA89-06C8-1146-B254-AF16AA9AF8BE}" presName="Name56" presStyleLbl="parChTrans1D2" presStyleIdx="1" presStyleCnt="5"/>
      <dgm:spPr/>
      <dgm:t>
        <a:bodyPr/>
        <a:lstStyle/>
        <a:p>
          <a:endParaRPr lang="en-US"/>
        </a:p>
      </dgm:t>
    </dgm:pt>
    <dgm:pt modelId="{12CBD6E2-24FE-D446-B155-4FC5F5C7F50B}" type="pres">
      <dgm:prSet presAssocID="{BBB26126-1F3A-F54D-893F-45FCC6067928}" presName="text0" presStyleLbl="node1" presStyleIdx="2" presStyleCnt="6" custScaleX="171036" custScaleY="1472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4523E5-FB61-7A47-9945-FCDB81D31E3E}" type="pres">
      <dgm:prSet presAssocID="{C9CDF230-382F-2E4E-9EC5-51C81CBF0A33}" presName="Name56" presStyleLbl="parChTrans1D2" presStyleIdx="2" presStyleCnt="5"/>
      <dgm:spPr/>
      <dgm:t>
        <a:bodyPr/>
        <a:lstStyle/>
        <a:p>
          <a:endParaRPr lang="en-US"/>
        </a:p>
      </dgm:t>
    </dgm:pt>
    <dgm:pt modelId="{963AC6A5-8A2C-A243-A6C3-0DC721166A92}" type="pres">
      <dgm:prSet presAssocID="{E566986F-5C14-A747-A80C-457D978D7145}" presName="text0" presStyleLbl="node1" presStyleIdx="3" presStyleCnt="6" custScaleX="149169" custScaleY="137580" custRadScaleRad="103761" custRadScaleInc="-266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EA7C09-327B-1348-94B7-32B865BA7ED9}" type="pres">
      <dgm:prSet presAssocID="{FC544319-C12C-9E4A-B94D-6EF5AFD81361}" presName="Name56" presStyleLbl="parChTrans1D2" presStyleIdx="3" presStyleCnt="5"/>
      <dgm:spPr/>
      <dgm:t>
        <a:bodyPr/>
        <a:lstStyle/>
        <a:p>
          <a:endParaRPr lang="en-US"/>
        </a:p>
      </dgm:t>
    </dgm:pt>
    <dgm:pt modelId="{084EC68A-516A-B448-AEFB-8DFFCF48DD03}" type="pres">
      <dgm:prSet presAssocID="{04EEF6BB-FDF5-014C-8CC9-49B73B85BB45}" presName="text0" presStyleLbl="node1" presStyleIdx="4" presStyleCnt="6" custScaleX="205866" custScaleY="138621" custRadScaleRad="109777" custRadScaleInc="351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BF94DA-C761-E942-B571-1987F8209982}" type="pres">
      <dgm:prSet presAssocID="{33BABCB1-6516-834C-A122-49AB93A9DBA4}" presName="Name56" presStyleLbl="parChTrans1D2" presStyleIdx="4" presStyleCnt="5"/>
      <dgm:spPr/>
      <dgm:t>
        <a:bodyPr/>
        <a:lstStyle/>
        <a:p>
          <a:endParaRPr lang="en-US"/>
        </a:p>
      </dgm:t>
    </dgm:pt>
    <dgm:pt modelId="{E765CF75-5D3F-4B4F-B6AD-5CDA95B98CBE}" type="pres">
      <dgm:prSet presAssocID="{306B524A-1BF3-0642-A916-E43296468F3B}" presName="text0" presStyleLbl="node1" presStyleIdx="5" presStyleCnt="6" custScaleX="207321" custScaleY="129772" custRadScaleRad="109443" custRadScaleInc="12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B20AF4-8360-CB4B-BB81-CA5FE9D430F4}" type="presOf" srcId="{FC544319-C12C-9E4A-B94D-6EF5AFD81361}" destId="{98EA7C09-327B-1348-94B7-32B865BA7ED9}" srcOrd="0" destOrd="0" presId="urn:microsoft.com/office/officeart/2008/layout/RadialCluster"/>
    <dgm:cxn modelId="{7B7EB61C-EAB7-E74F-BC53-CA84DB209A7F}" type="presOf" srcId="{BBB26126-1F3A-F54D-893F-45FCC6067928}" destId="{12CBD6E2-24FE-D446-B155-4FC5F5C7F50B}" srcOrd="0" destOrd="0" presId="urn:microsoft.com/office/officeart/2008/layout/RadialCluster"/>
    <dgm:cxn modelId="{802E47FD-E568-8847-84EA-0E27F6796201}" type="presOf" srcId="{C8885437-BC96-D34C-903B-1D090358F9AB}" destId="{965FAD1C-D0E1-EE4D-A62C-A7D7A5E8E5C5}" srcOrd="0" destOrd="0" presId="urn:microsoft.com/office/officeart/2008/layout/RadialCluster"/>
    <dgm:cxn modelId="{B70AA09C-3D69-704E-A5A2-3CAD4245F8D0}" type="presOf" srcId="{8AC8A188-2BB6-4B42-B469-7316A56CB25E}" destId="{5F1E8754-833D-9444-B12B-D2037190E3CB}" srcOrd="0" destOrd="0" presId="urn:microsoft.com/office/officeart/2008/layout/RadialCluster"/>
    <dgm:cxn modelId="{D1597359-B26D-B842-8DEE-A54356E86C80}" type="presOf" srcId="{190D6DEB-A253-3A4D-A88A-7FC09F84022F}" destId="{2223548E-0A04-D742-A497-1ED39D47D68B}" srcOrd="0" destOrd="0" presId="urn:microsoft.com/office/officeart/2008/layout/RadialCluster"/>
    <dgm:cxn modelId="{12153A5F-E1DD-1844-BC39-7FCF6D65F0C6}" srcId="{8AC8A188-2BB6-4B42-B469-7316A56CB25E}" destId="{306B524A-1BF3-0642-A916-E43296468F3B}" srcOrd="4" destOrd="0" parTransId="{33BABCB1-6516-834C-A122-49AB93A9DBA4}" sibTransId="{18A9F2B6-B334-C644-A55C-17DFBD49A3E0}"/>
    <dgm:cxn modelId="{ED7DE891-F4C3-9D4D-86F3-CCC6F03E8D4A}" srcId="{8AC8A188-2BB6-4B42-B469-7316A56CB25E}" destId="{BBB26126-1F3A-F54D-893F-45FCC6067928}" srcOrd="1" destOrd="0" parTransId="{28AEBA89-06C8-1146-B254-AF16AA9AF8BE}" sibTransId="{1F647DB5-A53C-D443-B313-5C010CCBC2DB}"/>
    <dgm:cxn modelId="{B481D81F-446A-8F40-A76B-34B97CD73E90}" srcId="{8AC8A188-2BB6-4B42-B469-7316A56CB25E}" destId="{E566986F-5C14-A747-A80C-457D978D7145}" srcOrd="2" destOrd="0" parTransId="{C9CDF230-382F-2E4E-9EC5-51C81CBF0A33}" sibTransId="{BEDDBE68-B3CC-CF49-89C6-0DA97F356147}"/>
    <dgm:cxn modelId="{AE186CC5-F310-6A45-9A98-E5D87F5A5338}" type="presOf" srcId="{2590511A-D223-974D-BCCC-76B62E669FD2}" destId="{CDA40EE7-8352-A946-A30E-E85D977BF91A}" srcOrd="0" destOrd="0" presId="urn:microsoft.com/office/officeart/2008/layout/RadialCluster"/>
    <dgm:cxn modelId="{CDE8A51C-3B04-424D-B7A8-2A1BABF0F1D2}" srcId="{190D6DEB-A253-3A4D-A88A-7FC09F84022F}" destId="{8AC8A188-2BB6-4B42-B469-7316A56CB25E}" srcOrd="0" destOrd="0" parTransId="{5F415E98-E14A-424B-92A2-6852219762FE}" sibTransId="{761A33B2-42B2-614E-94F3-DFEC987F7DC7}"/>
    <dgm:cxn modelId="{84743D03-044D-EB44-A8E7-76295D28385F}" srcId="{8AC8A188-2BB6-4B42-B469-7316A56CB25E}" destId="{2590511A-D223-974D-BCCC-76B62E669FD2}" srcOrd="0" destOrd="0" parTransId="{C8885437-BC96-D34C-903B-1D090358F9AB}" sibTransId="{ABC508CA-C6EC-A74C-AFB5-5630A802454F}"/>
    <dgm:cxn modelId="{A4255A4B-D661-2946-BF7D-E3E92D63BE6E}" type="presOf" srcId="{28AEBA89-06C8-1146-B254-AF16AA9AF8BE}" destId="{5AE731FC-D6D6-FF47-A9B9-4DD6B45EF053}" srcOrd="0" destOrd="0" presId="urn:microsoft.com/office/officeart/2008/layout/RadialCluster"/>
    <dgm:cxn modelId="{30C6473D-AEA1-C948-8DAB-35AE55A89151}" srcId="{8AC8A188-2BB6-4B42-B469-7316A56CB25E}" destId="{04EEF6BB-FDF5-014C-8CC9-49B73B85BB45}" srcOrd="3" destOrd="0" parTransId="{FC544319-C12C-9E4A-B94D-6EF5AFD81361}" sibTransId="{44AAEF2D-2BF4-E94F-AFE2-EC90B935F666}"/>
    <dgm:cxn modelId="{D61F0373-A24F-E34D-92C1-C430D377221F}" type="presOf" srcId="{E566986F-5C14-A747-A80C-457D978D7145}" destId="{963AC6A5-8A2C-A243-A6C3-0DC721166A92}" srcOrd="0" destOrd="0" presId="urn:microsoft.com/office/officeart/2008/layout/RadialCluster"/>
    <dgm:cxn modelId="{C6C9121B-C366-A846-9994-50BFA7082387}" type="presOf" srcId="{04EEF6BB-FDF5-014C-8CC9-49B73B85BB45}" destId="{084EC68A-516A-B448-AEFB-8DFFCF48DD03}" srcOrd="0" destOrd="0" presId="urn:microsoft.com/office/officeart/2008/layout/RadialCluster"/>
    <dgm:cxn modelId="{E3FB09D9-99AD-BB49-B2F9-6A37515433B5}" type="presOf" srcId="{33BABCB1-6516-834C-A122-49AB93A9DBA4}" destId="{57BF94DA-C761-E942-B571-1987F8209982}" srcOrd="0" destOrd="0" presId="urn:microsoft.com/office/officeart/2008/layout/RadialCluster"/>
    <dgm:cxn modelId="{4ED6A3FF-BD77-F348-875F-2EF83E45447E}" type="presOf" srcId="{306B524A-1BF3-0642-A916-E43296468F3B}" destId="{E765CF75-5D3F-4B4F-B6AD-5CDA95B98CBE}" srcOrd="0" destOrd="0" presId="urn:microsoft.com/office/officeart/2008/layout/RadialCluster"/>
    <dgm:cxn modelId="{B2624E1A-E359-2A4F-9F8A-2324F8C2F2B8}" type="presOf" srcId="{C9CDF230-382F-2E4E-9EC5-51C81CBF0A33}" destId="{694523E5-FB61-7A47-9945-FCDB81D31E3E}" srcOrd="0" destOrd="0" presId="urn:microsoft.com/office/officeart/2008/layout/RadialCluster"/>
    <dgm:cxn modelId="{F6CB9EB3-6EA0-3E40-A084-C0CC8950CFDA}" type="presParOf" srcId="{2223548E-0A04-D742-A497-1ED39D47D68B}" destId="{70BA245C-A00D-D742-A8CF-5707379ACBE2}" srcOrd="0" destOrd="0" presId="urn:microsoft.com/office/officeart/2008/layout/RadialCluster"/>
    <dgm:cxn modelId="{FAD5D2CC-7A61-A44E-AA2D-2366DA275D9D}" type="presParOf" srcId="{70BA245C-A00D-D742-A8CF-5707379ACBE2}" destId="{5F1E8754-833D-9444-B12B-D2037190E3CB}" srcOrd="0" destOrd="0" presId="urn:microsoft.com/office/officeart/2008/layout/RadialCluster"/>
    <dgm:cxn modelId="{F02C46DC-A786-AF4F-B103-FFB86C9384B3}" type="presParOf" srcId="{70BA245C-A00D-D742-A8CF-5707379ACBE2}" destId="{965FAD1C-D0E1-EE4D-A62C-A7D7A5E8E5C5}" srcOrd="1" destOrd="0" presId="urn:microsoft.com/office/officeart/2008/layout/RadialCluster"/>
    <dgm:cxn modelId="{64E3723E-B3CE-5B46-A034-32732C662213}" type="presParOf" srcId="{70BA245C-A00D-D742-A8CF-5707379ACBE2}" destId="{CDA40EE7-8352-A946-A30E-E85D977BF91A}" srcOrd="2" destOrd="0" presId="urn:microsoft.com/office/officeart/2008/layout/RadialCluster"/>
    <dgm:cxn modelId="{C1CBC9AD-7014-AD41-99D5-141673C63382}" type="presParOf" srcId="{70BA245C-A00D-D742-A8CF-5707379ACBE2}" destId="{5AE731FC-D6D6-FF47-A9B9-4DD6B45EF053}" srcOrd="3" destOrd="0" presId="urn:microsoft.com/office/officeart/2008/layout/RadialCluster"/>
    <dgm:cxn modelId="{ED90370A-1FB3-FC43-B4B0-A8A11D1D73A1}" type="presParOf" srcId="{70BA245C-A00D-D742-A8CF-5707379ACBE2}" destId="{12CBD6E2-24FE-D446-B155-4FC5F5C7F50B}" srcOrd="4" destOrd="0" presId="urn:microsoft.com/office/officeart/2008/layout/RadialCluster"/>
    <dgm:cxn modelId="{BF171BD0-BC79-BE4B-BE33-31868B902454}" type="presParOf" srcId="{70BA245C-A00D-D742-A8CF-5707379ACBE2}" destId="{694523E5-FB61-7A47-9945-FCDB81D31E3E}" srcOrd="5" destOrd="0" presId="urn:microsoft.com/office/officeart/2008/layout/RadialCluster"/>
    <dgm:cxn modelId="{CBFE1F4D-E052-674E-AE6D-48317FDF7A28}" type="presParOf" srcId="{70BA245C-A00D-D742-A8CF-5707379ACBE2}" destId="{963AC6A5-8A2C-A243-A6C3-0DC721166A92}" srcOrd="6" destOrd="0" presId="urn:microsoft.com/office/officeart/2008/layout/RadialCluster"/>
    <dgm:cxn modelId="{73F9A55A-39D1-0A4B-AAE9-FBAA0CED7B5E}" type="presParOf" srcId="{70BA245C-A00D-D742-A8CF-5707379ACBE2}" destId="{98EA7C09-327B-1348-94B7-32B865BA7ED9}" srcOrd="7" destOrd="0" presId="urn:microsoft.com/office/officeart/2008/layout/RadialCluster"/>
    <dgm:cxn modelId="{1617F665-563A-D045-B73C-8DB3730A8B35}" type="presParOf" srcId="{70BA245C-A00D-D742-A8CF-5707379ACBE2}" destId="{084EC68A-516A-B448-AEFB-8DFFCF48DD03}" srcOrd="8" destOrd="0" presId="urn:microsoft.com/office/officeart/2008/layout/RadialCluster"/>
    <dgm:cxn modelId="{CE0CAC09-C127-1A4C-998C-2C29326515DD}" type="presParOf" srcId="{70BA245C-A00D-D742-A8CF-5707379ACBE2}" destId="{57BF94DA-C761-E942-B571-1987F8209982}" srcOrd="9" destOrd="0" presId="urn:microsoft.com/office/officeart/2008/layout/RadialCluster"/>
    <dgm:cxn modelId="{237D3C4F-B120-A04A-8DA4-270CC5FAEC5F}" type="presParOf" srcId="{70BA245C-A00D-D742-A8CF-5707379ACBE2}" destId="{E765CF75-5D3F-4B4F-B6AD-5CDA95B98CBE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0D6DEB-A253-3A4D-A88A-7FC09F84022F}" type="doc">
      <dgm:prSet loTypeId="urn:microsoft.com/office/officeart/2008/layout/RadialCluster" loCatId="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C8A188-2BB6-4B42-B469-7316A56CB25E}">
      <dgm:prSet phldrT="[Text]"/>
      <dgm:spPr>
        <a:solidFill>
          <a:schemeClr val="bg1"/>
        </a:solidFill>
      </dgm:spPr>
      <dgm:t>
        <a:bodyPr/>
        <a:lstStyle/>
        <a:p>
          <a:r>
            <a:rPr lang="en-US" b="1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</a:rPr>
            <a:t>How to Get a 16 Year Old a Job</a:t>
          </a:r>
          <a:endParaRPr lang="en-US" b="1" dirty="0"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latin typeface="+mj-lt"/>
          </a:endParaRPr>
        </a:p>
      </dgm:t>
    </dgm:pt>
    <dgm:pt modelId="{5F415E98-E14A-424B-92A2-6852219762FE}" type="parTrans" cxnId="{CDE8A51C-3B04-424D-B7A8-2A1BABF0F1D2}">
      <dgm:prSet/>
      <dgm:spPr/>
      <dgm:t>
        <a:bodyPr/>
        <a:lstStyle/>
        <a:p>
          <a:endParaRPr lang="en-US"/>
        </a:p>
      </dgm:t>
    </dgm:pt>
    <dgm:pt modelId="{761A33B2-42B2-614E-94F3-DFEC987F7DC7}" type="sibTrans" cxnId="{CDE8A51C-3B04-424D-B7A8-2A1BABF0F1D2}">
      <dgm:prSet/>
      <dgm:spPr/>
      <dgm:t>
        <a:bodyPr/>
        <a:lstStyle/>
        <a:p>
          <a:endParaRPr lang="en-US"/>
        </a:p>
      </dgm:t>
    </dgm:pt>
    <dgm:pt modelId="{04EEF6BB-FDF5-014C-8CC9-49B73B85BB45}">
      <dgm:prSet phldrT="[Text]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Public Employment Resources</a:t>
          </a:r>
          <a:endParaRPr lang="en-US" dirty="0">
            <a:solidFill>
              <a:srgbClr val="000000"/>
            </a:solidFill>
          </a:endParaRPr>
        </a:p>
      </dgm:t>
    </dgm:pt>
    <dgm:pt modelId="{FC544319-C12C-9E4A-B94D-6EF5AFD81361}" type="parTrans" cxnId="{30C6473D-AEA1-C948-8DAB-35AE55A89151}">
      <dgm:prSet/>
      <dgm:spPr>
        <a:ln w="38100" cmpd="sng">
          <a:solidFill>
            <a:schemeClr val="accent5"/>
          </a:solidFill>
        </a:ln>
      </dgm:spPr>
      <dgm:t>
        <a:bodyPr/>
        <a:lstStyle/>
        <a:p>
          <a:endParaRPr lang="en-US"/>
        </a:p>
      </dgm:t>
    </dgm:pt>
    <dgm:pt modelId="{44AAEF2D-2BF4-E94F-AFE2-EC90B935F666}" type="sibTrans" cxnId="{30C6473D-AEA1-C948-8DAB-35AE55A89151}">
      <dgm:prSet/>
      <dgm:spPr/>
      <dgm:t>
        <a:bodyPr/>
        <a:lstStyle/>
        <a:p>
          <a:endParaRPr lang="en-US"/>
        </a:p>
      </dgm:t>
    </dgm:pt>
    <dgm:pt modelId="{2590511A-D223-974D-BCCC-76B62E669FD2}">
      <dgm:prSet phldrT="[Text]"/>
      <dgm:spPr>
        <a:solidFill>
          <a:schemeClr val="bg1">
            <a:lumMod val="65000"/>
            <a:lumOff val="35000"/>
          </a:schemeClr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SSA  Work Incentives</a:t>
          </a:r>
          <a:endParaRPr lang="en-US" dirty="0">
            <a:solidFill>
              <a:srgbClr val="000000"/>
            </a:solidFill>
          </a:endParaRPr>
        </a:p>
      </dgm:t>
    </dgm:pt>
    <dgm:pt modelId="{C8885437-BC96-D34C-903B-1D090358F9AB}" type="parTrans" cxnId="{84743D03-044D-EB44-A8E7-76295D28385F}">
      <dgm:prSet/>
      <dgm:spPr>
        <a:ln w="38100" cmpd="sng">
          <a:solidFill>
            <a:srgbClr val="A5D848"/>
          </a:solidFill>
        </a:ln>
      </dgm:spPr>
      <dgm:t>
        <a:bodyPr/>
        <a:lstStyle/>
        <a:p>
          <a:endParaRPr lang="en-US"/>
        </a:p>
      </dgm:t>
    </dgm:pt>
    <dgm:pt modelId="{ABC508CA-C6EC-A74C-AFB5-5630A802454F}" type="sibTrans" cxnId="{84743D03-044D-EB44-A8E7-76295D28385F}">
      <dgm:prSet/>
      <dgm:spPr/>
      <dgm:t>
        <a:bodyPr/>
        <a:lstStyle/>
        <a:p>
          <a:endParaRPr lang="en-US"/>
        </a:p>
      </dgm:t>
    </dgm:pt>
    <dgm:pt modelId="{306B524A-1BF3-0642-A916-E43296468F3B}">
      <dgm:prSet phldrT="[Text]"/>
      <dgm:spPr>
        <a:solidFill>
          <a:schemeClr val="bg1">
            <a:lumMod val="65000"/>
            <a:lumOff val="3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Customized Employment Strategies</a:t>
          </a:r>
          <a:endParaRPr lang="en-US" dirty="0">
            <a:solidFill>
              <a:schemeClr val="bg1"/>
            </a:solidFill>
          </a:endParaRPr>
        </a:p>
      </dgm:t>
    </dgm:pt>
    <dgm:pt modelId="{33BABCB1-6516-834C-A122-49AB93A9DBA4}" type="parTrans" cxnId="{12153A5F-E1DD-1844-BC39-7FCF6D65F0C6}">
      <dgm:prSet/>
      <dgm:spPr>
        <a:ln w="38100" cmpd="sng">
          <a:solidFill>
            <a:schemeClr val="accent5"/>
          </a:solidFill>
        </a:ln>
      </dgm:spPr>
      <dgm:t>
        <a:bodyPr/>
        <a:lstStyle/>
        <a:p>
          <a:endParaRPr lang="en-US"/>
        </a:p>
      </dgm:t>
    </dgm:pt>
    <dgm:pt modelId="{18A9F2B6-B334-C644-A55C-17DFBD49A3E0}" type="sibTrans" cxnId="{12153A5F-E1DD-1844-BC39-7FCF6D65F0C6}">
      <dgm:prSet/>
      <dgm:spPr/>
      <dgm:t>
        <a:bodyPr/>
        <a:lstStyle/>
        <a:p>
          <a:endParaRPr lang="en-US"/>
        </a:p>
      </dgm:t>
    </dgm:pt>
    <dgm:pt modelId="{BBB26126-1F3A-F54D-893F-45FCC6067928}">
      <dgm:prSet/>
      <dgm:spPr>
        <a:solidFill>
          <a:schemeClr val="accent3"/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Social Networking</a:t>
          </a:r>
          <a:endParaRPr lang="en-US" dirty="0">
            <a:solidFill>
              <a:srgbClr val="000000"/>
            </a:solidFill>
          </a:endParaRPr>
        </a:p>
      </dgm:t>
    </dgm:pt>
    <dgm:pt modelId="{28AEBA89-06C8-1146-B254-AF16AA9AF8BE}" type="parTrans" cxnId="{ED7DE891-F4C3-9D4D-86F3-CCC6F03E8D4A}">
      <dgm:prSet/>
      <dgm:spPr>
        <a:ln w="38100" cmpd="sng">
          <a:solidFill>
            <a:schemeClr val="accent5"/>
          </a:solidFill>
        </a:ln>
      </dgm:spPr>
      <dgm:t>
        <a:bodyPr/>
        <a:lstStyle/>
        <a:p>
          <a:endParaRPr lang="en-US"/>
        </a:p>
      </dgm:t>
    </dgm:pt>
    <dgm:pt modelId="{1F647DB5-A53C-D443-B313-5C010CCBC2DB}" type="sibTrans" cxnId="{ED7DE891-F4C3-9D4D-86F3-CCC6F03E8D4A}">
      <dgm:prSet/>
      <dgm:spPr/>
      <dgm:t>
        <a:bodyPr/>
        <a:lstStyle/>
        <a:p>
          <a:endParaRPr lang="en-US"/>
        </a:p>
      </dgm:t>
    </dgm:pt>
    <dgm:pt modelId="{E566986F-5C14-A747-A80C-457D978D7145}">
      <dgm:prSet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Job Related Routines</a:t>
          </a:r>
          <a:endParaRPr lang="en-US" dirty="0">
            <a:solidFill>
              <a:srgbClr val="000000"/>
            </a:solidFill>
          </a:endParaRPr>
        </a:p>
      </dgm:t>
    </dgm:pt>
    <dgm:pt modelId="{C9CDF230-382F-2E4E-9EC5-51C81CBF0A33}" type="parTrans" cxnId="{B481D81F-446A-8F40-A76B-34B97CD73E90}">
      <dgm:prSet/>
      <dgm:spPr>
        <a:ln w="38100" cmpd="sng">
          <a:solidFill>
            <a:schemeClr val="accent5"/>
          </a:solidFill>
        </a:ln>
      </dgm:spPr>
      <dgm:t>
        <a:bodyPr/>
        <a:lstStyle/>
        <a:p>
          <a:endParaRPr lang="en-US"/>
        </a:p>
      </dgm:t>
    </dgm:pt>
    <dgm:pt modelId="{BEDDBE68-B3CC-CF49-89C6-0DA97F356147}" type="sibTrans" cxnId="{B481D81F-446A-8F40-A76B-34B97CD73E90}">
      <dgm:prSet/>
      <dgm:spPr/>
      <dgm:t>
        <a:bodyPr/>
        <a:lstStyle/>
        <a:p>
          <a:endParaRPr lang="en-US"/>
        </a:p>
      </dgm:t>
    </dgm:pt>
    <dgm:pt modelId="{2223548E-0A04-D742-A497-1ED39D47D68B}" type="pres">
      <dgm:prSet presAssocID="{190D6DEB-A253-3A4D-A88A-7FC09F84022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0BA245C-A00D-D742-A8CF-5707379ACBE2}" type="pres">
      <dgm:prSet presAssocID="{8AC8A188-2BB6-4B42-B469-7316A56CB25E}" presName="singleCycle" presStyleCnt="0"/>
      <dgm:spPr/>
    </dgm:pt>
    <dgm:pt modelId="{5F1E8754-833D-9444-B12B-D2037190E3CB}" type="pres">
      <dgm:prSet presAssocID="{8AC8A188-2BB6-4B42-B469-7316A56CB25E}" presName="singleCenter" presStyleLbl="node1" presStyleIdx="0" presStyleCnt="6" custScaleX="102747" custScaleY="99493" custLinFactNeighborX="623" custLinFactNeighborY="-1037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965FAD1C-D0E1-EE4D-A62C-A7D7A5E8E5C5}" type="pres">
      <dgm:prSet presAssocID="{C8885437-BC96-D34C-903B-1D090358F9AB}" presName="Name56" presStyleLbl="parChTrans1D2" presStyleIdx="0" presStyleCnt="5"/>
      <dgm:spPr/>
      <dgm:t>
        <a:bodyPr/>
        <a:lstStyle/>
        <a:p>
          <a:endParaRPr lang="en-US"/>
        </a:p>
      </dgm:t>
    </dgm:pt>
    <dgm:pt modelId="{CDA40EE7-8352-A946-A30E-E85D977BF91A}" type="pres">
      <dgm:prSet presAssocID="{2590511A-D223-974D-BCCC-76B62E669FD2}" presName="text0" presStyleLbl="node1" presStyleIdx="1" presStyleCnt="6" custScaleX="152423" custScaleY="144327" custRadScaleRad="108295" custRadScaleInc="7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E731FC-D6D6-FF47-A9B9-4DD6B45EF053}" type="pres">
      <dgm:prSet presAssocID="{28AEBA89-06C8-1146-B254-AF16AA9AF8BE}" presName="Name56" presStyleLbl="parChTrans1D2" presStyleIdx="1" presStyleCnt="5"/>
      <dgm:spPr/>
      <dgm:t>
        <a:bodyPr/>
        <a:lstStyle/>
        <a:p>
          <a:endParaRPr lang="en-US"/>
        </a:p>
      </dgm:t>
    </dgm:pt>
    <dgm:pt modelId="{12CBD6E2-24FE-D446-B155-4FC5F5C7F50B}" type="pres">
      <dgm:prSet presAssocID="{BBB26126-1F3A-F54D-893F-45FCC6067928}" presName="text0" presStyleLbl="node1" presStyleIdx="2" presStyleCnt="6" custScaleX="171036" custScaleY="1472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4523E5-FB61-7A47-9945-FCDB81D31E3E}" type="pres">
      <dgm:prSet presAssocID="{C9CDF230-382F-2E4E-9EC5-51C81CBF0A33}" presName="Name56" presStyleLbl="parChTrans1D2" presStyleIdx="2" presStyleCnt="5"/>
      <dgm:spPr/>
      <dgm:t>
        <a:bodyPr/>
        <a:lstStyle/>
        <a:p>
          <a:endParaRPr lang="en-US"/>
        </a:p>
      </dgm:t>
    </dgm:pt>
    <dgm:pt modelId="{963AC6A5-8A2C-A243-A6C3-0DC721166A92}" type="pres">
      <dgm:prSet presAssocID="{E566986F-5C14-A747-A80C-457D978D7145}" presName="text0" presStyleLbl="node1" presStyleIdx="3" presStyleCnt="6" custScaleX="149169" custScaleY="137580" custRadScaleRad="103761" custRadScaleInc="-266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EA7C09-327B-1348-94B7-32B865BA7ED9}" type="pres">
      <dgm:prSet presAssocID="{FC544319-C12C-9E4A-B94D-6EF5AFD81361}" presName="Name56" presStyleLbl="parChTrans1D2" presStyleIdx="3" presStyleCnt="5"/>
      <dgm:spPr/>
      <dgm:t>
        <a:bodyPr/>
        <a:lstStyle/>
        <a:p>
          <a:endParaRPr lang="en-US"/>
        </a:p>
      </dgm:t>
    </dgm:pt>
    <dgm:pt modelId="{084EC68A-516A-B448-AEFB-8DFFCF48DD03}" type="pres">
      <dgm:prSet presAssocID="{04EEF6BB-FDF5-014C-8CC9-49B73B85BB45}" presName="text0" presStyleLbl="node1" presStyleIdx="4" presStyleCnt="6" custScaleX="205866" custScaleY="138621" custRadScaleRad="109777" custRadScaleInc="351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BF94DA-C761-E942-B571-1987F8209982}" type="pres">
      <dgm:prSet presAssocID="{33BABCB1-6516-834C-A122-49AB93A9DBA4}" presName="Name56" presStyleLbl="parChTrans1D2" presStyleIdx="4" presStyleCnt="5"/>
      <dgm:spPr/>
      <dgm:t>
        <a:bodyPr/>
        <a:lstStyle/>
        <a:p>
          <a:endParaRPr lang="en-US"/>
        </a:p>
      </dgm:t>
    </dgm:pt>
    <dgm:pt modelId="{E765CF75-5D3F-4B4F-B6AD-5CDA95B98CBE}" type="pres">
      <dgm:prSet presAssocID="{306B524A-1BF3-0642-A916-E43296468F3B}" presName="text0" presStyleLbl="node1" presStyleIdx="5" presStyleCnt="6" custScaleX="207321" custScaleY="129772" custRadScaleRad="109443" custRadScaleInc="12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7DE891-F4C3-9D4D-86F3-CCC6F03E8D4A}" srcId="{8AC8A188-2BB6-4B42-B469-7316A56CB25E}" destId="{BBB26126-1F3A-F54D-893F-45FCC6067928}" srcOrd="1" destOrd="0" parTransId="{28AEBA89-06C8-1146-B254-AF16AA9AF8BE}" sibTransId="{1F647DB5-A53C-D443-B313-5C010CCBC2DB}"/>
    <dgm:cxn modelId="{12153A5F-E1DD-1844-BC39-7FCF6D65F0C6}" srcId="{8AC8A188-2BB6-4B42-B469-7316A56CB25E}" destId="{306B524A-1BF3-0642-A916-E43296468F3B}" srcOrd="4" destOrd="0" parTransId="{33BABCB1-6516-834C-A122-49AB93A9DBA4}" sibTransId="{18A9F2B6-B334-C644-A55C-17DFBD49A3E0}"/>
    <dgm:cxn modelId="{B4504AF2-24A1-1F4D-8F30-5784E76D36B9}" type="presOf" srcId="{BBB26126-1F3A-F54D-893F-45FCC6067928}" destId="{12CBD6E2-24FE-D446-B155-4FC5F5C7F50B}" srcOrd="0" destOrd="0" presId="urn:microsoft.com/office/officeart/2008/layout/RadialCluster"/>
    <dgm:cxn modelId="{A2087785-D83A-A640-85A8-5202767A1AE8}" type="presOf" srcId="{190D6DEB-A253-3A4D-A88A-7FC09F84022F}" destId="{2223548E-0A04-D742-A497-1ED39D47D68B}" srcOrd="0" destOrd="0" presId="urn:microsoft.com/office/officeart/2008/layout/RadialCluster"/>
    <dgm:cxn modelId="{B481D81F-446A-8F40-A76B-34B97CD73E90}" srcId="{8AC8A188-2BB6-4B42-B469-7316A56CB25E}" destId="{E566986F-5C14-A747-A80C-457D978D7145}" srcOrd="2" destOrd="0" parTransId="{C9CDF230-382F-2E4E-9EC5-51C81CBF0A33}" sibTransId="{BEDDBE68-B3CC-CF49-89C6-0DA97F356147}"/>
    <dgm:cxn modelId="{96D1A6EC-4F9A-564F-9F0B-6DF5490B69DB}" type="presOf" srcId="{E566986F-5C14-A747-A80C-457D978D7145}" destId="{963AC6A5-8A2C-A243-A6C3-0DC721166A92}" srcOrd="0" destOrd="0" presId="urn:microsoft.com/office/officeart/2008/layout/RadialCluster"/>
    <dgm:cxn modelId="{CDE8A51C-3B04-424D-B7A8-2A1BABF0F1D2}" srcId="{190D6DEB-A253-3A4D-A88A-7FC09F84022F}" destId="{8AC8A188-2BB6-4B42-B469-7316A56CB25E}" srcOrd="0" destOrd="0" parTransId="{5F415E98-E14A-424B-92A2-6852219762FE}" sibTransId="{761A33B2-42B2-614E-94F3-DFEC987F7DC7}"/>
    <dgm:cxn modelId="{862F2DB1-805F-E74B-852B-A87FC5207BAB}" type="presOf" srcId="{28AEBA89-06C8-1146-B254-AF16AA9AF8BE}" destId="{5AE731FC-D6D6-FF47-A9B9-4DD6B45EF053}" srcOrd="0" destOrd="0" presId="urn:microsoft.com/office/officeart/2008/layout/RadialCluster"/>
    <dgm:cxn modelId="{84743D03-044D-EB44-A8E7-76295D28385F}" srcId="{8AC8A188-2BB6-4B42-B469-7316A56CB25E}" destId="{2590511A-D223-974D-BCCC-76B62E669FD2}" srcOrd="0" destOrd="0" parTransId="{C8885437-BC96-D34C-903B-1D090358F9AB}" sibTransId="{ABC508CA-C6EC-A74C-AFB5-5630A802454F}"/>
    <dgm:cxn modelId="{405E4729-A220-D948-BC42-094FC99085BB}" type="presOf" srcId="{33BABCB1-6516-834C-A122-49AB93A9DBA4}" destId="{57BF94DA-C761-E942-B571-1987F8209982}" srcOrd="0" destOrd="0" presId="urn:microsoft.com/office/officeart/2008/layout/RadialCluster"/>
    <dgm:cxn modelId="{A1455789-3B5B-6944-A45D-7B8018325F1A}" type="presOf" srcId="{04EEF6BB-FDF5-014C-8CC9-49B73B85BB45}" destId="{084EC68A-516A-B448-AEFB-8DFFCF48DD03}" srcOrd="0" destOrd="0" presId="urn:microsoft.com/office/officeart/2008/layout/RadialCluster"/>
    <dgm:cxn modelId="{30C6473D-AEA1-C948-8DAB-35AE55A89151}" srcId="{8AC8A188-2BB6-4B42-B469-7316A56CB25E}" destId="{04EEF6BB-FDF5-014C-8CC9-49B73B85BB45}" srcOrd="3" destOrd="0" parTransId="{FC544319-C12C-9E4A-B94D-6EF5AFD81361}" sibTransId="{44AAEF2D-2BF4-E94F-AFE2-EC90B935F666}"/>
    <dgm:cxn modelId="{0F6EDA10-B510-4E46-BF97-68B5B65062F1}" type="presOf" srcId="{FC544319-C12C-9E4A-B94D-6EF5AFD81361}" destId="{98EA7C09-327B-1348-94B7-32B865BA7ED9}" srcOrd="0" destOrd="0" presId="urn:microsoft.com/office/officeart/2008/layout/RadialCluster"/>
    <dgm:cxn modelId="{C6BE2AA5-4004-2C49-A559-56834846F697}" type="presOf" srcId="{2590511A-D223-974D-BCCC-76B62E669FD2}" destId="{CDA40EE7-8352-A946-A30E-E85D977BF91A}" srcOrd="0" destOrd="0" presId="urn:microsoft.com/office/officeart/2008/layout/RadialCluster"/>
    <dgm:cxn modelId="{BEEB316C-B9CF-7B4A-AB88-244882C31995}" type="presOf" srcId="{306B524A-1BF3-0642-A916-E43296468F3B}" destId="{E765CF75-5D3F-4B4F-B6AD-5CDA95B98CBE}" srcOrd="0" destOrd="0" presId="urn:microsoft.com/office/officeart/2008/layout/RadialCluster"/>
    <dgm:cxn modelId="{DFC4ADDD-759F-F843-BCC4-4B4FB90BD0D7}" type="presOf" srcId="{C8885437-BC96-D34C-903B-1D090358F9AB}" destId="{965FAD1C-D0E1-EE4D-A62C-A7D7A5E8E5C5}" srcOrd="0" destOrd="0" presId="urn:microsoft.com/office/officeart/2008/layout/RadialCluster"/>
    <dgm:cxn modelId="{8762CE98-23E0-4244-9550-D4197E86D377}" type="presOf" srcId="{8AC8A188-2BB6-4B42-B469-7316A56CB25E}" destId="{5F1E8754-833D-9444-B12B-D2037190E3CB}" srcOrd="0" destOrd="0" presId="urn:microsoft.com/office/officeart/2008/layout/RadialCluster"/>
    <dgm:cxn modelId="{DC9C8670-D2CC-A647-AEEE-47DDD4B33EA0}" type="presOf" srcId="{C9CDF230-382F-2E4E-9EC5-51C81CBF0A33}" destId="{694523E5-FB61-7A47-9945-FCDB81D31E3E}" srcOrd="0" destOrd="0" presId="urn:microsoft.com/office/officeart/2008/layout/RadialCluster"/>
    <dgm:cxn modelId="{8FEE94AB-82C2-214D-8496-6032F808F02B}" type="presParOf" srcId="{2223548E-0A04-D742-A497-1ED39D47D68B}" destId="{70BA245C-A00D-D742-A8CF-5707379ACBE2}" srcOrd="0" destOrd="0" presId="urn:microsoft.com/office/officeart/2008/layout/RadialCluster"/>
    <dgm:cxn modelId="{B381E511-8B77-184E-8E50-B58125F5F85C}" type="presParOf" srcId="{70BA245C-A00D-D742-A8CF-5707379ACBE2}" destId="{5F1E8754-833D-9444-B12B-D2037190E3CB}" srcOrd="0" destOrd="0" presId="urn:microsoft.com/office/officeart/2008/layout/RadialCluster"/>
    <dgm:cxn modelId="{962308C7-E2D5-0547-8AF5-B11A55FA3394}" type="presParOf" srcId="{70BA245C-A00D-D742-A8CF-5707379ACBE2}" destId="{965FAD1C-D0E1-EE4D-A62C-A7D7A5E8E5C5}" srcOrd="1" destOrd="0" presId="urn:microsoft.com/office/officeart/2008/layout/RadialCluster"/>
    <dgm:cxn modelId="{BB11B317-35D7-B741-8F8E-8AD10CE904DF}" type="presParOf" srcId="{70BA245C-A00D-D742-A8CF-5707379ACBE2}" destId="{CDA40EE7-8352-A946-A30E-E85D977BF91A}" srcOrd="2" destOrd="0" presId="urn:microsoft.com/office/officeart/2008/layout/RadialCluster"/>
    <dgm:cxn modelId="{7EF69E1D-6868-7545-B5F2-06ED84E89B1F}" type="presParOf" srcId="{70BA245C-A00D-D742-A8CF-5707379ACBE2}" destId="{5AE731FC-D6D6-FF47-A9B9-4DD6B45EF053}" srcOrd="3" destOrd="0" presId="urn:microsoft.com/office/officeart/2008/layout/RadialCluster"/>
    <dgm:cxn modelId="{39CF689E-0917-4D42-8643-8D2B3B3AD4B4}" type="presParOf" srcId="{70BA245C-A00D-D742-A8CF-5707379ACBE2}" destId="{12CBD6E2-24FE-D446-B155-4FC5F5C7F50B}" srcOrd="4" destOrd="0" presId="urn:microsoft.com/office/officeart/2008/layout/RadialCluster"/>
    <dgm:cxn modelId="{1199D2BE-5CC8-274B-A669-59A03D629E64}" type="presParOf" srcId="{70BA245C-A00D-D742-A8CF-5707379ACBE2}" destId="{694523E5-FB61-7A47-9945-FCDB81D31E3E}" srcOrd="5" destOrd="0" presId="urn:microsoft.com/office/officeart/2008/layout/RadialCluster"/>
    <dgm:cxn modelId="{F01A77C9-D8E4-1541-97E4-C0E8B18F9AD3}" type="presParOf" srcId="{70BA245C-A00D-D742-A8CF-5707379ACBE2}" destId="{963AC6A5-8A2C-A243-A6C3-0DC721166A92}" srcOrd="6" destOrd="0" presId="urn:microsoft.com/office/officeart/2008/layout/RadialCluster"/>
    <dgm:cxn modelId="{D59D9E48-6088-8849-9B76-1295B0E7C3D0}" type="presParOf" srcId="{70BA245C-A00D-D742-A8CF-5707379ACBE2}" destId="{98EA7C09-327B-1348-94B7-32B865BA7ED9}" srcOrd="7" destOrd="0" presId="urn:microsoft.com/office/officeart/2008/layout/RadialCluster"/>
    <dgm:cxn modelId="{7A860CDE-9F21-6D4C-AA64-8ECFDBC6D8B7}" type="presParOf" srcId="{70BA245C-A00D-D742-A8CF-5707379ACBE2}" destId="{084EC68A-516A-B448-AEFB-8DFFCF48DD03}" srcOrd="8" destOrd="0" presId="urn:microsoft.com/office/officeart/2008/layout/RadialCluster"/>
    <dgm:cxn modelId="{54918B8B-C3DE-CD4A-99A7-B74060CDA84F}" type="presParOf" srcId="{70BA245C-A00D-D742-A8CF-5707379ACBE2}" destId="{57BF94DA-C761-E942-B571-1987F8209982}" srcOrd="9" destOrd="0" presId="urn:microsoft.com/office/officeart/2008/layout/RadialCluster"/>
    <dgm:cxn modelId="{7EA53F6D-9009-EE42-8692-F3B8CFD194DE}" type="presParOf" srcId="{70BA245C-A00D-D742-A8CF-5707379ACBE2}" destId="{E765CF75-5D3F-4B4F-B6AD-5CDA95B98CBE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1E8754-833D-9444-B12B-D2037190E3CB}">
      <dsp:nvSpPr>
        <dsp:cNvPr id="0" name=""/>
        <dsp:cNvSpPr/>
      </dsp:nvSpPr>
      <dsp:spPr>
        <a:xfrm>
          <a:off x="2415155" y="2300749"/>
          <a:ext cx="1841955" cy="1783620"/>
        </a:xfrm>
        <a:prstGeom prst="roundRect">
          <a:avLst/>
        </a:prstGeom>
        <a:solidFill>
          <a:schemeClr val="bg1"/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</a:rPr>
            <a:t>How to Get a 16 Year Old a Job</a:t>
          </a:r>
          <a:endParaRPr lang="en-US" sz="2600" b="1" kern="1200" dirty="0"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latin typeface="+mj-lt"/>
          </a:endParaRPr>
        </a:p>
      </dsp:txBody>
      <dsp:txXfrm>
        <a:off x="2502224" y="2387818"/>
        <a:ext cx="1667817" cy="1609482"/>
      </dsp:txXfrm>
    </dsp:sp>
    <dsp:sp modelId="{965FAD1C-D0E1-EE4D-A62C-A7D7A5E8E5C5}">
      <dsp:nvSpPr>
        <dsp:cNvPr id="0" name=""/>
        <dsp:cNvSpPr/>
      </dsp:nvSpPr>
      <dsp:spPr>
        <a:xfrm rot="16173816">
          <a:off x="2977316" y="1951396"/>
          <a:ext cx="69872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8726" y="0"/>
              </a:lnTo>
            </a:path>
          </a:pathLst>
        </a:custGeom>
        <a:noFill/>
        <a:ln w="38100" cap="flat" cmpd="sng" algn="ctr">
          <a:solidFill>
            <a:srgbClr val="A5D848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A40EE7-8352-A946-A30E-E85D977BF91A}">
      <dsp:nvSpPr>
        <dsp:cNvPr id="0" name=""/>
        <dsp:cNvSpPr/>
      </dsp:nvSpPr>
      <dsp:spPr>
        <a:xfrm>
          <a:off x="2402028" y="-131490"/>
          <a:ext cx="1830776" cy="1733534"/>
        </a:xfrm>
        <a:prstGeom prst="roundRect">
          <a:avLst/>
        </a:prstGeom>
        <a:solidFill>
          <a:schemeClr val="accent2"/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rgbClr val="000000"/>
              </a:solidFill>
            </a:rPr>
            <a:t>SSA  Work Incentives</a:t>
          </a:r>
          <a:endParaRPr lang="en-US" sz="2900" kern="1200" dirty="0">
            <a:solidFill>
              <a:srgbClr val="000000"/>
            </a:solidFill>
          </a:endParaRPr>
        </a:p>
      </dsp:txBody>
      <dsp:txXfrm>
        <a:off x="2486652" y="-46866"/>
        <a:ext cx="1661528" cy="1564286"/>
      </dsp:txXfrm>
    </dsp:sp>
    <dsp:sp modelId="{5AE731FC-D6D6-FF47-A9B9-4DD6B45EF053}">
      <dsp:nvSpPr>
        <dsp:cNvPr id="0" name=""/>
        <dsp:cNvSpPr/>
      </dsp:nvSpPr>
      <dsp:spPr>
        <a:xfrm rot="20575583">
          <a:off x="4247726" y="2847176"/>
          <a:ext cx="42586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5866" y="0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CBD6E2-24FE-D446-B155-4FC5F5C7F50B}">
      <dsp:nvSpPr>
        <dsp:cNvPr id="0" name=""/>
        <dsp:cNvSpPr/>
      </dsp:nvSpPr>
      <dsp:spPr>
        <a:xfrm>
          <a:off x="4664208" y="1584683"/>
          <a:ext cx="2054340" cy="1768991"/>
        </a:xfrm>
        <a:prstGeom prst="roundRect">
          <a:avLst/>
        </a:prstGeom>
        <a:solidFill>
          <a:schemeClr val="accent3"/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000000"/>
              </a:solidFill>
            </a:rPr>
            <a:t>Social Networking</a:t>
          </a:r>
          <a:endParaRPr lang="en-US" sz="2800" kern="1200" dirty="0">
            <a:solidFill>
              <a:srgbClr val="000000"/>
            </a:solidFill>
          </a:endParaRPr>
        </a:p>
      </dsp:txBody>
      <dsp:txXfrm>
        <a:off x="4750563" y="1671038"/>
        <a:ext cx="1881630" cy="1596281"/>
      </dsp:txXfrm>
    </dsp:sp>
    <dsp:sp modelId="{694523E5-FB61-7A47-9945-FCDB81D31E3E}">
      <dsp:nvSpPr>
        <dsp:cNvPr id="0" name=""/>
        <dsp:cNvSpPr/>
      </dsp:nvSpPr>
      <dsp:spPr>
        <a:xfrm rot="2741818">
          <a:off x="4173672" y="4162294"/>
          <a:ext cx="21777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7770" y="0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3AC6A5-8A2C-A243-A6C3-0DC721166A92}">
      <dsp:nvSpPr>
        <dsp:cNvPr id="0" name=""/>
        <dsp:cNvSpPr/>
      </dsp:nvSpPr>
      <dsp:spPr>
        <a:xfrm>
          <a:off x="4269150" y="4240219"/>
          <a:ext cx="1791692" cy="1652494"/>
        </a:xfrm>
        <a:prstGeom prst="roundRect">
          <a:avLst/>
        </a:prstGeom>
        <a:solidFill>
          <a:schemeClr val="tx2">
            <a:lumMod val="50000"/>
          </a:schemeClr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000000"/>
              </a:solidFill>
            </a:rPr>
            <a:t>Job Related Routines</a:t>
          </a:r>
          <a:endParaRPr lang="en-US" sz="3200" kern="1200" dirty="0">
            <a:solidFill>
              <a:srgbClr val="000000"/>
            </a:solidFill>
          </a:endParaRPr>
        </a:p>
      </dsp:txBody>
      <dsp:txXfrm>
        <a:off x="4349818" y="4320887"/>
        <a:ext cx="1630356" cy="1491158"/>
      </dsp:txXfrm>
    </dsp:sp>
    <dsp:sp modelId="{98EA7C09-327B-1348-94B7-32B865BA7ED9}">
      <dsp:nvSpPr>
        <dsp:cNvPr id="0" name=""/>
        <dsp:cNvSpPr/>
      </dsp:nvSpPr>
      <dsp:spPr>
        <a:xfrm rot="8297660">
          <a:off x="2129016" y="4122280"/>
          <a:ext cx="32765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7657" y="0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4EC68A-516A-B448-AEFB-8DFFCF48DD03}">
      <dsp:nvSpPr>
        <dsp:cNvPr id="0" name=""/>
        <dsp:cNvSpPr/>
      </dsp:nvSpPr>
      <dsp:spPr>
        <a:xfrm>
          <a:off x="0" y="4231276"/>
          <a:ext cx="2472688" cy="1664998"/>
        </a:xfrm>
        <a:prstGeom prst="roundRect">
          <a:avLst/>
        </a:prstGeom>
        <a:solidFill>
          <a:schemeClr val="accent4"/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000000"/>
              </a:solidFill>
            </a:rPr>
            <a:t>Public Employment Resources</a:t>
          </a:r>
          <a:endParaRPr lang="en-US" sz="3200" kern="1200" dirty="0">
            <a:solidFill>
              <a:srgbClr val="000000"/>
            </a:solidFill>
          </a:endParaRPr>
        </a:p>
      </dsp:txBody>
      <dsp:txXfrm>
        <a:off x="81279" y="4312555"/>
        <a:ext cx="2310130" cy="1502440"/>
      </dsp:txXfrm>
    </dsp:sp>
    <dsp:sp modelId="{57BF94DA-C761-E942-B571-1987F8209982}">
      <dsp:nvSpPr>
        <dsp:cNvPr id="0" name=""/>
        <dsp:cNvSpPr/>
      </dsp:nvSpPr>
      <dsp:spPr>
        <a:xfrm rot="11920345">
          <a:off x="2156444" y="2838786"/>
          <a:ext cx="26570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5703" y="0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65CF75-5D3F-4B4F-B6AD-5CDA95B98CBE}">
      <dsp:nvSpPr>
        <dsp:cNvPr id="0" name=""/>
        <dsp:cNvSpPr/>
      </dsp:nvSpPr>
      <dsp:spPr>
        <a:xfrm>
          <a:off x="-326727" y="1596128"/>
          <a:ext cx="2490165" cy="1558711"/>
        </a:xfrm>
        <a:prstGeom prst="roundRect">
          <a:avLst/>
        </a:prstGeom>
        <a:solidFill>
          <a:srgbClr val="3366FF"/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1"/>
              </a:solidFill>
            </a:rPr>
            <a:t>Customized Employment Strategies</a:t>
          </a:r>
          <a:endParaRPr lang="en-US" sz="3000" kern="1200" dirty="0">
            <a:solidFill>
              <a:schemeClr val="bg1"/>
            </a:solidFill>
          </a:endParaRPr>
        </a:p>
      </dsp:txBody>
      <dsp:txXfrm>
        <a:off x="-250637" y="1672218"/>
        <a:ext cx="2337985" cy="14065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1E8754-833D-9444-B12B-D2037190E3CB}">
      <dsp:nvSpPr>
        <dsp:cNvPr id="0" name=""/>
        <dsp:cNvSpPr/>
      </dsp:nvSpPr>
      <dsp:spPr>
        <a:xfrm>
          <a:off x="2415155" y="2300749"/>
          <a:ext cx="1841955" cy="1783620"/>
        </a:xfrm>
        <a:prstGeom prst="roundRect">
          <a:avLst/>
        </a:prstGeom>
        <a:solidFill>
          <a:schemeClr val="bg1"/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</a:rPr>
            <a:t>How to Get a 16 Year Old a Job</a:t>
          </a:r>
          <a:endParaRPr lang="en-US" sz="2600" b="1" kern="1200" dirty="0"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latin typeface="+mj-lt"/>
          </a:endParaRPr>
        </a:p>
      </dsp:txBody>
      <dsp:txXfrm>
        <a:off x="2502224" y="2387818"/>
        <a:ext cx="1667817" cy="1609482"/>
      </dsp:txXfrm>
    </dsp:sp>
    <dsp:sp modelId="{965FAD1C-D0E1-EE4D-A62C-A7D7A5E8E5C5}">
      <dsp:nvSpPr>
        <dsp:cNvPr id="0" name=""/>
        <dsp:cNvSpPr/>
      </dsp:nvSpPr>
      <dsp:spPr>
        <a:xfrm rot="16173816">
          <a:off x="2977316" y="1951396"/>
          <a:ext cx="69872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8726" y="0"/>
              </a:lnTo>
            </a:path>
          </a:pathLst>
        </a:custGeom>
        <a:noFill/>
        <a:ln w="38100" cap="flat" cmpd="sng" algn="ctr">
          <a:solidFill>
            <a:srgbClr val="A5D848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A40EE7-8352-A946-A30E-E85D977BF91A}">
      <dsp:nvSpPr>
        <dsp:cNvPr id="0" name=""/>
        <dsp:cNvSpPr/>
      </dsp:nvSpPr>
      <dsp:spPr>
        <a:xfrm>
          <a:off x="2402028" y="-131490"/>
          <a:ext cx="1830776" cy="1733534"/>
        </a:xfrm>
        <a:prstGeom prst="roundRect">
          <a:avLst/>
        </a:prstGeom>
        <a:solidFill>
          <a:schemeClr val="bg1">
            <a:lumMod val="65000"/>
            <a:lumOff val="35000"/>
          </a:schemeClr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rgbClr val="000000"/>
              </a:solidFill>
            </a:rPr>
            <a:t>SSA  Work Incentives</a:t>
          </a:r>
          <a:endParaRPr lang="en-US" sz="2900" kern="1200" dirty="0">
            <a:solidFill>
              <a:srgbClr val="000000"/>
            </a:solidFill>
          </a:endParaRPr>
        </a:p>
      </dsp:txBody>
      <dsp:txXfrm>
        <a:off x="2486652" y="-46866"/>
        <a:ext cx="1661528" cy="1564286"/>
      </dsp:txXfrm>
    </dsp:sp>
    <dsp:sp modelId="{5AE731FC-D6D6-FF47-A9B9-4DD6B45EF053}">
      <dsp:nvSpPr>
        <dsp:cNvPr id="0" name=""/>
        <dsp:cNvSpPr/>
      </dsp:nvSpPr>
      <dsp:spPr>
        <a:xfrm rot="20575583">
          <a:off x="4247726" y="2847176"/>
          <a:ext cx="42586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5866" y="0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CBD6E2-24FE-D446-B155-4FC5F5C7F50B}">
      <dsp:nvSpPr>
        <dsp:cNvPr id="0" name=""/>
        <dsp:cNvSpPr/>
      </dsp:nvSpPr>
      <dsp:spPr>
        <a:xfrm>
          <a:off x="4664208" y="1584683"/>
          <a:ext cx="2054340" cy="1768991"/>
        </a:xfrm>
        <a:prstGeom prst="roundRect">
          <a:avLst/>
        </a:prstGeom>
        <a:solidFill>
          <a:schemeClr val="accent3"/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000000"/>
              </a:solidFill>
            </a:rPr>
            <a:t>Social Networking</a:t>
          </a:r>
          <a:endParaRPr lang="en-US" sz="2800" kern="1200" dirty="0">
            <a:solidFill>
              <a:srgbClr val="000000"/>
            </a:solidFill>
          </a:endParaRPr>
        </a:p>
      </dsp:txBody>
      <dsp:txXfrm>
        <a:off x="4750563" y="1671038"/>
        <a:ext cx="1881630" cy="1596281"/>
      </dsp:txXfrm>
    </dsp:sp>
    <dsp:sp modelId="{694523E5-FB61-7A47-9945-FCDB81D31E3E}">
      <dsp:nvSpPr>
        <dsp:cNvPr id="0" name=""/>
        <dsp:cNvSpPr/>
      </dsp:nvSpPr>
      <dsp:spPr>
        <a:xfrm rot="2741818">
          <a:off x="4173672" y="4162294"/>
          <a:ext cx="21777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7770" y="0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3AC6A5-8A2C-A243-A6C3-0DC721166A92}">
      <dsp:nvSpPr>
        <dsp:cNvPr id="0" name=""/>
        <dsp:cNvSpPr/>
      </dsp:nvSpPr>
      <dsp:spPr>
        <a:xfrm>
          <a:off x="4269150" y="4240219"/>
          <a:ext cx="1791692" cy="1652494"/>
        </a:xfrm>
        <a:prstGeom prst="roundRect">
          <a:avLst/>
        </a:prstGeom>
        <a:solidFill>
          <a:schemeClr val="tx1">
            <a:lumMod val="65000"/>
          </a:schemeClr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000000"/>
              </a:solidFill>
            </a:rPr>
            <a:t>Job Related Routines</a:t>
          </a:r>
          <a:endParaRPr lang="en-US" sz="3200" kern="1200" dirty="0">
            <a:solidFill>
              <a:srgbClr val="000000"/>
            </a:solidFill>
          </a:endParaRPr>
        </a:p>
      </dsp:txBody>
      <dsp:txXfrm>
        <a:off x="4349818" y="4320887"/>
        <a:ext cx="1630356" cy="1491158"/>
      </dsp:txXfrm>
    </dsp:sp>
    <dsp:sp modelId="{98EA7C09-327B-1348-94B7-32B865BA7ED9}">
      <dsp:nvSpPr>
        <dsp:cNvPr id="0" name=""/>
        <dsp:cNvSpPr/>
      </dsp:nvSpPr>
      <dsp:spPr>
        <a:xfrm rot="8297660">
          <a:off x="2129016" y="4122280"/>
          <a:ext cx="32765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7657" y="0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4EC68A-516A-B448-AEFB-8DFFCF48DD03}">
      <dsp:nvSpPr>
        <dsp:cNvPr id="0" name=""/>
        <dsp:cNvSpPr/>
      </dsp:nvSpPr>
      <dsp:spPr>
        <a:xfrm>
          <a:off x="0" y="4231276"/>
          <a:ext cx="2472688" cy="1664998"/>
        </a:xfrm>
        <a:prstGeom prst="roundRect">
          <a:avLst/>
        </a:prstGeom>
        <a:solidFill>
          <a:schemeClr val="tx1">
            <a:lumMod val="65000"/>
          </a:schemeClr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000000"/>
              </a:solidFill>
            </a:rPr>
            <a:t>Public Employment Resources</a:t>
          </a:r>
          <a:endParaRPr lang="en-US" sz="3200" kern="1200" dirty="0">
            <a:solidFill>
              <a:srgbClr val="000000"/>
            </a:solidFill>
          </a:endParaRPr>
        </a:p>
      </dsp:txBody>
      <dsp:txXfrm>
        <a:off x="81279" y="4312555"/>
        <a:ext cx="2310130" cy="1502440"/>
      </dsp:txXfrm>
    </dsp:sp>
    <dsp:sp modelId="{57BF94DA-C761-E942-B571-1987F8209982}">
      <dsp:nvSpPr>
        <dsp:cNvPr id="0" name=""/>
        <dsp:cNvSpPr/>
      </dsp:nvSpPr>
      <dsp:spPr>
        <a:xfrm rot="11920345">
          <a:off x="2156444" y="2838786"/>
          <a:ext cx="26570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5703" y="0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65CF75-5D3F-4B4F-B6AD-5CDA95B98CBE}">
      <dsp:nvSpPr>
        <dsp:cNvPr id="0" name=""/>
        <dsp:cNvSpPr/>
      </dsp:nvSpPr>
      <dsp:spPr>
        <a:xfrm>
          <a:off x="-326727" y="1596128"/>
          <a:ext cx="2490165" cy="1558711"/>
        </a:xfrm>
        <a:prstGeom prst="roundRect">
          <a:avLst/>
        </a:prstGeom>
        <a:solidFill>
          <a:schemeClr val="bg1">
            <a:lumMod val="65000"/>
            <a:lumOff val="35000"/>
          </a:schemeClr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1"/>
              </a:solidFill>
            </a:rPr>
            <a:t>Customized Employment Strategies</a:t>
          </a:r>
          <a:endParaRPr lang="en-US" sz="3000" kern="1200" dirty="0">
            <a:solidFill>
              <a:schemeClr val="bg1"/>
            </a:solidFill>
          </a:endParaRPr>
        </a:p>
      </dsp:txBody>
      <dsp:txXfrm>
        <a:off x="-250637" y="1672218"/>
        <a:ext cx="2337985" cy="14065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FE3C2FCA-603A-6441-B2E4-0030DEB387F4}" type="datetimeFigureOut">
              <a:rPr lang="en-US" smtClean="0"/>
              <a:t>9/6/13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CE77CB4C-9166-494C-A293-9BB838D1A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FE3C2FCA-603A-6441-B2E4-0030DEB387F4}" type="datetimeFigureOut">
              <a:rPr lang="en-US" smtClean="0"/>
              <a:t>9/6/13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CE77CB4C-9166-494C-A293-9BB838D1A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FE3C2FCA-603A-6441-B2E4-0030DEB387F4}" type="datetimeFigureOut">
              <a:rPr lang="en-US" smtClean="0"/>
              <a:t>9/6/13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CE77CB4C-9166-494C-A293-9BB838D1A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FE3C2FCA-603A-6441-B2E4-0030DEB387F4}" type="datetimeFigureOut">
              <a:rPr lang="en-US" smtClean="0"/>
              <a:t>9/6/13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CE77CB4C-9166-494C-A293-9BB838D1A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FE3C2FCA-603A-6441-B2E4-0030DEB387F4}" type="datetimeFigureOut">
              <a:rPr lang="en-US" smtClean="0"/>
              <a:t>9/6/13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CE77CB4C-9166-494C-A293-9BB838D1A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FE3C2FCA-603A-6441-B2E4-0030DEB387F4}" type="datetimeFigureOut">
              <a:rPr lang="en-US" smtClean="0"/>
              <a:t>9/6/13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CE77CB4C-9166-494C-A293-9BB838D1A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FE3C2FCA-603A-6441-B2E4-0030DEB387F4}" type="datetimeFigureOut">
              <a:rPr lang="en-US" smtClean="0"/>
              <a:t>9/6/13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CE77CB4C-9166-494C-A293-9BB838D1A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FE3C2FCA-603A-6441-B2E4-0030DEB387F4}" type="datetimeFigureOut">
              <a:rPr lang="en-US" smtClean="0"/>
              <a:t>9/6/13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CE77CB4C-9166-494C-A293-9BB838D1A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FE3C2FCA-603A-6441-B2E4-0030DEB387F4}" type="datetimeFigureOut">
              <a:rPr lang="en-US" smtClean="0"/>
              <a:t>9/6/13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CE77CB4C-9166-494C-A293-9BB838D1A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FE3C2FCA-603A-6441-B2E4-0030DEB387F4}" type="datetimeFigureOut">
              <a:rPr lang="en-US" smtClean="0"/>
              <a:t>9/6/13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CE77CB4C-9166-494C-A293-9BB838D1A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FE3C2FCA-603A-6441-B2E4-0030DEB387F4}" type="datetimeFigureOut">
              <a:rPr lang="en-US" smtClean="0"/>
              <a:t>9/6/13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CE77CB4C-9166-494C-A293-9BB838D1A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FE3C2FCA-603A-6441-B2E4-0030DEB387F4}" type="datetimeFigureOut">
              <a:rPr lang="en-US" smtClean="0"/>
              <a:t>9/6/13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7CB4C-9166-494C-A293-9BB838D1A88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5"/>
                </a:solidFill>
              </a:rPr>
              <a:t>Volume 4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Get a 16 Year Old a Job</a:t>
            </a:r>
            <a:endParaRPr lang="en-US" dirty="0"/>
          </a:p>
        </p:txBody>
      </p:sp>
      <p:pic>
        <p:nvPicPr>
          <p:cNvPr id="12" name="Picture 11" descr="1fe97f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7058">
            <a:off x="4968761" y="1339624"/>
            <a:ext cx="1255928" cy="12161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TextBox 12"/>
          <p:cNvSpPr txBox="1"/>
          <p:nvPr/>
        </p:nvSpPr>
        <p:spPr>
          <a:xfrm rot="20784551">
            <a:off x="6479818" y="1746324"/>
            <a:ext cx="1646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Roger Shelley</a:t>
            </a:r>
          </a:p>
        </p:txBody>
      </p:sp>
      <p:pic>
        <p:nvPicPr>
          <p:cNvPr id="14" name="Picture 13" descr="CHD color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0"/>
          <a:stretch/>
        </p:blipFill>
        <p:spPr>
          <a:xfrm rot="20691951">
            <a:off x="5956327" y="5721753"/>
            <a:ext cx="3043662" cy="6308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759289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98599" y="182952"/>
            <a:ext cx="3826535" cy="3755891"/>
            <a:chOff x="1167215" y="0"/>
            <a:chExt cx="6809569" cy="6857999"/>
          </a:xfrm>
        </p:grpSpPr>
        <p:sp>
          <p:nvSpPr>
            <p:cNvPr id="3" name="Oval 2"/>
            <p:cNvSpPr/>
            <p:nvPr/>
          </p:nvSpPr>
          <p:spPr>
            <a:xfrm>
              <a:off x="1167215" y="0"/>
              <a:ext cx="6809569" cy="6857999"/>
            </a:xfrm>
            <a:prstGeom prst="ellipse">
              <a:avLst/>
            </a:prstGeom>
            <a:solidFill>
              <a:srgbClr val="7F7F7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5" name="Oval 4"/>
            <p:cNvSpPr/>
            <p:nvPr/>
          </p:nvSpPr>
          <p:spPr>
            <a:xfrm>
              <a:off x="1871647" y="617058"/>
              <a:ext cx="5400705" cy="556038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6" name="Oval 5"/>
            <p:cNvSpPr/>
            <p:nvPr/>
          </p:nvSpPr>
          <p:spPr>
            <a:xfrm>
              <a:off x="2461057" y="1260669"/>
              <a:ext cx="4221886" cy="4250938"/>
            </a:xfrm>
            <a:prstGeom prst="ellipse">
              <a:avLst/>
            </a:prstGeom>
            <a:solidFill>
              <a:srgbClr val="7F7F7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7" name="Oval 6"/>
            <p:cNvSpPr/>
            <p:nvPr/>
          </p:nvSpPr>
          <p:spPr>
            <a:xfrm>
              <a:off x="3190713" y="1966336"/>
              <a:ext cx="2762573" cy="2839603"/>
            </a:xfrm>
            <a:prstGeom prst="ellipse">
              <a:avLst/>
            </a:prstGeom>
            <a:solidFill>
              <a:srgbClr val="7F7F7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b="1" dirty="0" smtClean="0">
                  <a:solidFill>
                    <a:srgbClr val="000000"/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a:rPr>
                <a:t>Inner Circle/ Intimate</a:t>
              </a:r>
              <a:endParaRPr lang="en-US" sz="16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381319" y="1468887"/>
              <a:ext cx="2381364" cy="6856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0000"/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a:rPr>
                <a:t>Friendship</a:t>
              </a:r>
              <a:endParaRPr lang="en-US" sz="16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179798" y="737450"/>
              <a:ext cx="2784412" cy="6856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0000"/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a:rPr>
                <a:t>Participation</a:t>
              </a:r>
              <a:endParaRPr lang="en-US" sz="16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32205" y="129756"/>
              <a:ext cx="4079594" cy="6856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a:rPr>
                <a:t>Economic Exchange</a:t>
              </a:r>
              <a:endParaRPr lang="en-US" sz="1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261908" y="520894"/>
            <a:ext cx="4606005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Participation: </a:t>
            </a:r>
            <a:endParaRPr lang="en-US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452438" indent="-452438">
              <a:spcBef>
                <a:spcPts val="1200"/>
              </a:spcBef>
              <a:buClr>
                <a:schemeClr val="accent3"/>
              </a:buClr>
              <a:buFont typeface="Wingdings" charset="2"/>
              <a:buChar char="ü"/>
            </a:pPr>
            <a:r>
              <a:rPr lang="en-US" sz="32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List the people you know through activities you do, people you don’t see unless you are doing the activity</a:t>
            </a:r>
          </a:p>
          <a:p>
            <a:pPr marL="452438" indent="-452438">
              <a:spcBef>
                <a:spcPts val="1200"/>
              </a:spcBef>
              <a:buClr>
                <a:schemeClr val="accent3"/>
              </a:buClr>
              <a:buFont typeface="Wingdings" charset="2"/>
              <a:buChar char="ü"/>
            </a:pPr>
            <a:r>
              <a:rPr lang="en-US" sz="32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Examples: people you know through Special Olympics, ARC dances, church groups, clubs, family friends</a:t>
            </a:r>
            <a:endParaRPr lang="en-US" sz="32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5456" y="3938757"/>
            <a:ext cx="256548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Your Team</a:t>
            </a:r>
            <a:endParaRPr lang="en-US" sz="3200" b="1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90385085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98599" y="182952"/>
            <a:ext cx="3826535" cy="3755891"/>
            <a:chOff x="1167215" y="0"/>
            <a:chExt cx="6809569" cy="6857999"/>
          </a:xfrm>
        </p:grpSpPr>
        <p:sp>
          <p:nvSpPr>
            <p:cNvPr id="3" name="Oval 2"/>
            <p:cNvSpPr/>
            <p:nvPr/>
          </p:nvSpPr>
          <p:spPr>
            <a:xfrm>
              <a:off x="1167215" y="0"/>
              <a:ext cx="6809569" cy="685799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5" name="Oval 4"/>
            <p:cNvSpPr/>
            <p:nvPr/>
          </p:nvSpPr>
          <p:spPr>
            <a:xfrm>
              <a:off x="1871647" y="617058"/>
              <a:ext cx="5400705" cy="5560384"/>
            </a:xfrm>
            <a:prstGeom prst="ellipse">
              <a:avLst/>
            </a:prstGeom>
            <a:solidFill>
              <a:srgbClr val="7F7F7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6" name="Oval 5"/>
            <p:cNvSpPr/>
            <p:nvPr/>
          </p:nvSpPr>
          <p:spPr>
            <a:xfrm>
              <a:off x="2461057" y="1260669"/>
              <a:ext cx="4221886" cy="4250938"/>
            </a:xfrm>
            <a:prstGeom prst="ellipse">
              <a:avLst/>
            </a:prstGeom>
            <a:solidFill>
              <a:srgbClr val="7F7F7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7" name="Oval 6"/>
            <p:cNvSpPr/>
            <p:nvPr/>
          </p:nvSpPr>
          <p:spPr>
            <a:xfrm>
              <a:off x="3190713" y="1966336"/>
              <a:ext cx="2762573" cy="2839603"/>
            </a:xfrm>
            <a:prstGeom prst="ellipse">
              <a:avLst/>
            </a:prstGeom>
            <a:solidFill>
              <a:srgbClr val="7F7F7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b="1" dirty="0" smtClean="0">
                  <a:solidFill>
                    <a:srgbClr val="000000"/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a:rPr>
                <a:t>Inner Circle/ Intimate</a:t>
              </a:r>
              <a:endParaRPr lang="en-US" sz="16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381319" y="1468887"/>
              <a:ext cx="2381364" cy="6856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0000"/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a:rPr>
                <a:t>Friendship</a:t>
              </a:r>
              <a:endParaRPr lang="en-US" sz="16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179798" y="737450"/>
              <a:ext cx="2784412" cy="6856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0000"/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a:rPr>
                <a:t>Participation</a:t>
              </a:r>
              <a:endParaRPr lang="en-US" sz="16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32205" y="129756"/>
              <a:ext cx="4079594" cy="6856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a:rPr>
                <a:t>Economic Exchange</a:t>
              </a:r>
              <a:endParaRPr lang="en-US" sz="1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261908" y="520894"/>
            <a:ext cx="4606005" cy="5324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Economic Exchange: </a:t>
            </a:r>
            <a:endParaRPr lang="en-US" sz="32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452438" indent="-452438">
              <a:spcBef>
                <a:spcPts val="1200"/>
              </a:spcBef>
              <a:buClr>
                <a:schemeClr val="accent3"/>
              </a:buClr>
              <a:buFont typeface="Wingdings" charset="2"/>
              <a:buChar char="ü"/>
            </a:pPr>
            <a:r>
              <a:rPr lang="en-US" sz="32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List the people you know only because they are paid, and only those people you talk to every time you meet</a:t>
            </a:r>
          </a:p>
          <a:p>
            <a:pPr marL="452438" indent="-452438">
              <a:spcBef>
                <a:spcPts val="1200"/>
              </a:spcBef>
              <a:buClr>
                <a:schemeClr val="accent3"/>
              </a:buClr>
              <a:buFont typeface="Wingdings" charset="2"/>
              <a:buChar char="ü"/>
            </a:pPr>
            <a:r>
              <a:rPr lang="en-US" sz="32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Examples: agency staff, barber, bank tellers, store cashiers, people who help you in stores</a:t>
            </a:r>
            <a:endParaRPr lang="en-US" sz="32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5456" y="3938757"/>
            <a:ext cx="256548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Your Team</a:t>
            </a:r>
            <a:endParaRPr lang="en-US" sz="3200" b="1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90385085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Essential Social Capital </a:t>
            </a:r>
            <a:r>
              <a:rPr lang="en-US" dirty="0" smtClean="0"/>
              <a:t>&amp; </a:t>
            </a:r>
            <a:r>
              <a:rPr lang="en-US" dirty="0"/>
              <a:t>Networking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306813" y="550225"/>
            <a:ext cx="4846390" cy="57566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200" b="1" dirty="0">
                <a:solidFill>
                  <a:schemeClr val="accent5"/>
                </a:solidFill>
              </a:rPr>
              <a:t>Social Networks </a:t>
            </a:r>
            <a:r>
              <a:rPr lang="en-US" sz="3200" b="1" dirty="0" smtClean="0">
                <a:solidFill>
                  <a:schemeClr val="accent5"/>
                </a:solidFill>
              </a:rPr>
              <a:t>Matter</a:t>
            </a:r>
            <a:endParaRPr lang="en-US" sz="3200" b="1" dirty="0">
              <a:solidFill>
                <a:schemeClr val="accent5"/>
              </a:solidFill>
            </a:endParaRPr>
          </a:p>
          <a:p>
            <a:pPr marL="452438" indent="-452438">
              <a:lnSpc>
                <a:spcPct val="90000"/>
              </a:lnSpc>
              <a:buClr>
                <a:schemeClr val="accent3"/>
              </a:buClr>
              <a:buFont typeface="Wingdings" charset="2"/>
              <a:buChar char="ü"/>
            </a:pPr>
            <a:r>
              <a:rPr lang="en-US" sz="3200" b="1" dirty="0">
                <a:solidFill>
                  <a:schemeClr val="accent2"/>
                </a:solidFill>
              </a:rPr>
              <a:t>Thick Trust: </a:t>
            </a:r>
            <a:r>
              <a:rPr lang="en-US" sz="3200" dirty="0"/>
              <a:t>where trust extends only to known friends &amp; associates</a:t>
            </a:r>
          </a:p>
          <a:p>
            <a:pPr marL="452438" indent="-452438">
              <a:lnSpc>
                <a:spcPct val="90000"/>
              </a:lnSpc>
              <a:buClr>
                <a:schemeClr val="accent3"/>
              </a:buClr>
              <a:buFont typeface="Wingdings" charset="2"/>
              <a:buChar char="ü"/>
            </a:pPr>
            <a:r>
              <a:rPr lang="en-US" sz="3200" b="1" dirty="0">
                <a:solidFill>
                  <a:srgbClr val="FEA022"/>
                </a:solidFill>
              </a:rPr>
              <a:t>Thin Trust: </a:t>
            </a:r>
            <a:r>
              <a:rPr lang="en-US" sz="3200" dirty="0"/>
              <a:t>where trust extends to include total strangers</a:t>
            </a:r>
          </a:p>
          <a:p>
            <a:pPr marL="0" indent="0">
              <a:lnSpc>
                <a:spcPct val="90000"/>
              </a:lnSpc>
              <a:buNone/>
            </a:pPr>
            <a:endParaRPr lang="en-US" b="1" i="1" dirty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800" i="1" dirty="0" err="1" smtClean="0">
                <a:solidFill>
                  <a:srgbClr val="FFFFFF"/>
                </a:solidFill>
              </a:rPr>
              <a:t>Hammis</a:t>
            </a:r>
            <a:r>
              <a:rPr lang="en-US" sz="1800" i="1" dirty="0">
                <a:solidFill>
                  <a:srgbClr val="FFFFFF"/>
                </a:solidFill>
              </a:rPr>
              <a:t>, D. Griffin-</a:t>
            </a:r>
            <a:r>
              <a:rPr lang="en-US" sz="1800" i="1" dirty="0" err="1">
                <a:solidFill>
                  <a:srgbClr val="FFFFFF"/>
                </a:solidFill>
              </a:rPr>
              <a:t>Hammis</a:t>
            </a:r>
            <a:r>
              <a:rPr lang="en-US" sz="1800" i="1" dirty="0">
                <a:solidFill>
                  <a:srgbClr val="FFFFFF"/>
                </a:solidFill>
              </a:rPr>
              <a:t> Associates, </a:t>
            </a:r>
            <a:r>
              <a:rPr lang="en-US" sz="1800" i="1" dirty="0" smtClean="0">
                <a:solidFill>
                  <a:srgbClr val="FFFFFF"/>
                </a:solidFill>
              </a:rPr>
              <a:t>LLC</a:t>
            </a:r>
            <a:endParaRPr lang="en-US" sz="1800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347099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Essential Social Capital </a:t>
            </a:r>
            <a:r>
              <a:rPr lang="en-US" dirty="0" smtClean="0"/>
              <a:t>&amp; </a:t>
            </a:r>
            <a:r>
              <a:rPr lang="en-US" dirty="0"/>
              <a:t>Networking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305060" y="557603"/>
            <a:ext cx="4849175" cy="573383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200" b="1" dirty="0" smtClean="0">
                <a:solidFill>
                  <a:schemeClr val="accent5"/>
                </a:solidFill>
              </a:rPr>
              <a:t>Trust Growing Elements</a:t>
            </a:r>
            <a:endParaRPr lang="en-US" sz="3200" b="1" dirty="0">
              <a:solidFill>
                <a:schemeClr val="accent5"/>
              </a:solidFill>
            </a:endParaRPr>
          </a:p>
          <a:p>
            <a:pPr marL="452438" indent="-452438">
              <a:lnSpc>
                <a:spcPct val="90000"/>
              </a:lnSpc>
              <a:buClr>
                <a:schemeClr val="accent3"/>
              </a:buClr>
              <a:buFont typeface="Wingdings" charset="2"/>
              <a:buChar char="ü"/>
            </a:pPr>
            <a:r>
              <a:rPr lang="en-US" sz="3200" dirty="0"/>
              <a:t>Repeated exposure &amp; shared spaces</a:t>
            </a:r>
          </a:p>
          <a:p>
            <a:pPr marL="452438" indent="-452438">
              <a:lnSpc>
                <a:spcPct val="90000"/>
              </a:lnSpc>
              <a:buClr>
                <a:schemeClr val="accent3"/>
              </a:buClr>
              <a:buFont typeface="Wingdings" charset="2"/>
              <a:buChar char="ü"/>
            </a:pPr>
            <a:r>
              <a:rPr lang="en-US" sz="3200" dirty="0"/>
              <a:t>Honesty in Communications</a:t>
            </a:r>
          </a:p>
          <a:p>
            <a:pPr marL="452438" indent="-452438">
              <a:lnSpc>
                <a:spcPct val="90000"/>
              </a:lnSpc>
              <a:buClr>
                <a:schemeClr val="accent3"/>
              </a:buClr>
              <a:buFont typeface="Wingdings" charset="2"/>
              <a:buChar char="ü"/>
            </a:pPr>
            <a:r>
              <a:rPr lang="en-US" sz="3200" dirty="0"/>
              <a:t>Follow-Through on Commitments</a:t>
            </a:r>
          </a:p>
          <a:p>
            <a:pPr marL="452438" indent="-452438">
              <a:lnSpc>
                <a:spcPct val="90000"/>
              </a:lnSpc>
              <a:buClr>
                <a:schemeClr val="accent3"/>
              </a:buClr>
              <a:buFont typeface="Wingdings" charset="2"/>
              <a:buChar char="ü"/>
            </a:pPr>
            <a:r>
              <a:rPr lang="en-US" sz="3200" dirty="0"/>
              <a:t>Consistency in Behavior</a:t>
            </a:r>
          </a:p>
          <a:p>
            <a:pPr marL="0" indent="0">
              <a:lnSpc>
                <a:spcPct val="90000"/>
              </a:lnSpc>
              <a:buNone/>
            </a:pPr>
            <a:endParaRPr lang="en-US" b="1" i="1" dirty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800" i="1" dirty="0" err="1" smtClean="0">
                <a:solidFill>
                  <a:srgbClr val="FFFFFF"/>
                </a:solidFill>
              </a:rPr>
              <a:t>Hammis</a:t>
            </a:r>
            <a:r>
              <a:rPr lang="en-US" sz="1800" i="1" dirty="0">
                <a:solidFill>
                  <a:srgbClr val="FFFFFF"/>
                </a:solidFill>
              </a:rPr>
              <a:t>, D. Griffin-</a:t>
            </a:r>
            <a:r>
              <a:rPr lang="en-US" sz="1800" i="1" dirty="0" err="1">
                <a:solidFill>
                  <a:srgbClr val="FFFFFF"/>
                </a:solidFill>
              </a:rPr>
              <a:t>Hammis</a:t>
            </a:r>
            <a:r>
              <a:rPr lang="en-US" sz="1800" i="1" dirty="0">
                <a:solidFill>
                  <a:srgbClr val="FFFFFF"/>
                </a:solidFill>
              </a:rPr>
              <a:t> Associates, </a:t>
            </a:r>
            <a:r>
              <a:rPr lang="en-US" sz="1800" i="1" dirty="0" smtClean="0">
                <a:solidFill>
                  <a:srgbClr val="FFFFFF"/>
                </a:solidFill>
              </a:rPr>
              <a:t>LLC</a:t>
            </a:r>
            <a:endParaRPr lang="en-US" sz="1800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201666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Social Capital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299777" y="546512"/>
            <a:ext cx="4854746" cy="5753131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>
                <a:schemeClr val="accent3"/>
              </a:buClr>
              <a:buFont typeface="Wingdings" charset="2"/>
              <a:buChar char="ü"/>
            </a:pPr>
            <a:r>
              <a:rPr lang="en-US" b="1" dirty="0" smtClean="0">
                <a:solidFill>
                  <a:schemeClr val="accent2"/>
                </a:solidFill>
              </a:rPr>
              <a:t>Public-Regard: </a:t>
            </a:r>
            <a:r>
              <a:rPr lang="en-US" dirty="0" smtClean="0">
                <a:solidFill>
                  <a:srgbClr val="FFFFFF"/>
                </a:solidFill>
              </a:rPr>
              <a:t>we are tied to formal groups (City Council; PTA; People First; Kiwanis)</a:t>
            </a:r>
          </a:p>
          <a:p>
            <a:pPr>
              <a:lnSpc>
                <a:spcPct val="90000"/>
              </a:lnSpc>
              <a:buClr>
                <a:schemeClr val="accent3"/>
              </a:buClr>
              <a:buFont typeface="Wingdings" charset="2"/>
              <a:buChar char="ü"/>
            </a:pPr>
            <a:r>
              <a:rPr lang="en-US" b="1" dirty="0" smtClean="0">
                <a:solidFill>
                  <a:srgbClr val="FEA022"/>
                </a:solidFill>
              </a:rPr>
              <a:t>Private Regard: </a:t>
            </a:r>
            <a:r>
              <a:rPr lang="en-US" dirty="0" smtClean="0">
                <a:solidFill>
                  <a:srgbClr val="FFFFFF"/>
                </a:solidFill>
              </a:rPr>
              <a:t>we are tied to informal groups (Church; Softball team; Neighborhood Watch)</a:t>
            </a:r>
          </a:p>
          <a:p>
            <a:pPr>
              <a:lnSpc>
                <a:spcPct val="90000"/>
              </a:lnSpc>
              <a:buClr>
                <a:schemeClr val="accent3"/>
              </a:buClr>
              <a:buFont typeface="Wingdings" charset="2"/>
              <a:buChar char="ü"/>
            </a:pPr>
            <a:r>
              <a:rPr lang="en-US" b="1" dirty="0" smtClean="0">
                <a:solidFill>
                  <a:srgbClr val="FEA022"/>
                </a:solidFill>
              </a:rPr>
              <a:t>Formal vs. Informal: </a:t>
            </a:r>
            <a:r>
              <a:rPr lang="en-US" dirty="0" smtClean="0"/>
              <a:t>(Bylaws &amp; Committees vs. Social/Interest/Hobby relationships)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1800" i="1" dirty="0" err="1" smtClean="0"/>
              <a:t>Hammis</a:t>
            </a:r>
            <a:r>
              <a:rPr lang="en-US" sz="1800" i="1" dirty="0" smtClean="0"/>
              <a:t>, D, Griffin-</a:t>
            </a:r>
            <a:r>
              <a:rPr lang="en-US" sz="1800" i="1" dirty="0" err="1" smtClean="0"/>
              <a:t>Hammis</a:t>
            </a:r>
            <a:r>
              <a:rPr lang="en-US" sz="1800" i="1" dirty="0" smtClean="0"/>
              <a:t> Associates, LLC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759732921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Social Capital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300832" y="593610"/>
            <a:ext cx="5102968" cy="5748306"/>
          </a:xfrm>
        </p:spPr>
        <p:txBody>
          <a:bodyPr>
            <a:noAutofit/>
          </a:bodyPr>
          <a:lstStyle/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sz="3200" dirty="0" smtClean="0"/>
              <a:t>The development of social capital within your community is an essential aspect of community engagement and membership</a:t>
            </a:r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sz="3200" dirty="0" smtClean="0"/>
              <a:t>How are we promoting it for our young jobseekers?</a:t>
            </a:r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sz="3200" dirty="0" smtClean="0"/>
              <a:t>Community groups, church, sports, school activities?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01898818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Capital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313176" y="556632"/>
            <a:ext cx="4840819" cy="5738657"/>
          </a:xfrm>
        </p:spPr>
        <p:txBody>
          <a:bodyPr>
            <a:normAutofit/>
          </a:bodyPr>
          <a:lstStyle/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sz="3200" dirty="0" smtClean="0"/>
              <a:t>List all past and present community organizations in which you or your family participate.</a:t>
            </a:r>
            <a:endParaRPr lang="en-US" sz="3200" dirty="0"/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endParaRPr lang="en-US" sz="3200" dirty="0" smtClean="0"/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r>
              <a:rPr lang="en-US" sz="3200" dirty="0" smtClean="0"/>
              <a:t>Which ones would you like to become a member? Why? How?</a:t>
            </a:r>
            <a:endParaRPr lang="en-US" sz="3200" dirty="0"/>
          </a:p>
          <a:p>
            <a:pPr>
              <a:buClr>
                <a:schemeClr val="accent3"/>
              </a:buClr>
              <a:buFont typeface="Wingdings" charset="2"/>
              <a:buChar char="ü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91529802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 rot="-4500000">
            <a:off x="-368625" y="3231194"/>
            <a:ext cx="45344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200" dirty="0">
                <a:solidFill>
                  <a:schemeClr val="accent3"/>
                </a:solidFill>
              </a:rPr>
              <a:t>Aspects &amp; Partnerships</a:t>
            </a:r>
          </a:p>
          <a:p>
            <a:pPr algn="r"/>
            <a:r>
              <a:rPr lang="en-US" sz="3200" b="1" dirty="0" smtClean="0">
                <a:solidFill>
                  <a:srgbClr val="A5D848"/>
                </a:solidFill>
              </a:rPr>
              <a:t>Social Networking</a:t>
            </a:r>
            <a:endParaRPr lang="en-US" sz="3200" b="1" dirty="0">
              <a:solidFill>
                <a:srgbClr val="A5D848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l="15596" r="15596"/>
          <a:stretch>
            <a:fillRect/>
          </a:stretch>
        </p:blipFill>
        <p:spPr>
          <a:xfrm rot="900000">
            <a:off x="3854186" y="1244640"/>
            <a:ext cx="4052058" cy="44163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90466300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4330615" cy="1695450"/>
          </a:xfrm>
        </p:spPr>
        <p:txBody>
          <a:bodyPr/>
          <a:lstStyle/>
          <a:p>
            <a:r>
              <a:rPr lang="en-US" dirty="0" smtClean="0"/>
              <a:t>Let’s Review the Aspects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25485371"/>
              </p:ext>
            </p:extLst>
          </p:nvPr>
        </p:nvGraphicFramePr>
        <p:xfrm>
          <a:off x="2123667" y="551763"/>
          <a:ext cx="6391821" cy="5975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9091418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4330615" cy="1695450"/>
          </a:xfrm>
        </p:spPr>
        <p:txBody>
          <a:bodyPr/>
          <a:lstStyle/>
          <a:p>
            <a:r>
              <a:rPr lang="en-US" dirty="0" smtClean="0"/>
              <a:t>Let’s Review the Aspects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4710798"/>
              </p:ext>
            </p:extLst>
          </p:nvPr>
        </p:nvGraphicFramePr>
        <p:xfrm>
          <a:off x="2123667" y="551763"/>
          <a:ext cx="6391821" cy="5975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404727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Essential Social Capital </a:t>
            </a:r>
            <a:r>
              <a:rPr lang="en-US" dirty="0" smtClean="0"/>
              <a:t>&amp; 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301065" y="575127"/>
            <a:ext cx="5204884" cy="579695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200" b="1" dirty="0">
                <a:solidFill>
                  <a:schemeClr val="accent5"/>
                </a:solidFill>
              </a:rPr>
              <a:t>Social Capital Focuses </a:t>
            </a:r>
            <a:r>
              <a:rPr lang="en-US" sz="3200" b="1" dirty="0" smtClean="0">
                <a:solidFill>
                  <a:schemeClr val="accent5"/>
                </a:solidFill>
              </a:rPr>
              <a:t>on</a:t>
            </a:r>
            <a:endParaRPr lang="en-US" sz="3200" b="1" dirty="0">
              <a:solidFill>
                <a:schemeClr val="accent5"/>
              </a:solidFill>
            </a:endParaRPr>
          </a:p>
          <a:p>
            <a:pPr>
              <a:lnSpc>
                <a:spcPct val="90000"/>
              </a:lnSpc>
              <a:buClr>
                <a:schemeClr val="accent3"/>
              </a:buClr>
              <a:buFont typeface="Wingdings" charset="2"/>
              <a:buChar char="ü"/>
            </a:pPr>
            <a:r>
              <a:rPr lang="en-US" dirty="0"/>
              <a:t>Who knows Whom (Social Networks)</a:t>
            </a:r>
          </a:p>
          <a:p>
            <a:pPr>
              <a:lnSpc>
                <a:spcPct val="90000"/>
              </a:lnSpc>
              <a:buClr>
                <a:schemeClr val="accent3"/>
              </a:buClr>
              <a:buFont typeface="Wingdings" charset="2"/>
              <a:buChar char="ü"/>
            </a:pPr>
            <a:r>
              <a:rPr lang="en-US" dirty="0"/>
              <a:t>The Character of these Networks</a:t>
            </a:r>
          </a:p>
          <a:p>
            <a:pPr>
              <a:lnSpc>
                <a:spcPct val="90000"/>
              </a:lnSpc>
              <a:buClr>
                <a:schemeClr val="accent3"/>
              </a:buClr>
              <a:buFont typeface="Wingdings" charset="2"/>
              <a:buChar char="ü"/>
            </a:pPr>
            <a:r>
              <a:rPr lang="en-US" dirty="0"/>
              <a:t>The Strength of our Ties</a:t>
            </a:r>
          </a:p>
          <a:p>
            <a:pPr>
              <a:lnSpc>
                <a:spcPct val="90000"/>
              </a:lnSpc>
              <a:buClr>
                <a:schemeClr val="accent3"/>
              </a:buClr>
              <a:buFont typeface="Wingdings" charset="2"/>
              <a:buChar char="ü"/>
            </a:pPr>
            <a:r>
              <a:rPr lang="en-US" dirty="0"/>
              <a:t>Levels of Trust</a:t>
            </a:r>
          </a:p>
          <a:p>
            <a:pPr>
              <a:lnSpc>
                <a:spcPct val="90000"/>
              </a:lnSpc>
              <a:buClr>
                <a:schemeClr val="accent3"/>
              </a:buClr>
              <a:buFont typeface="Wingdings" charset="2"/>
              <a:buChar char="ü"/>
            </a:pPr>
            <a:r>
              <a:rPr lang="en-US" dirty="0"/>
              <a:t>Levels of Reciprocity</a:t>
            </a:r>
          </a:p>
          <a:p>
            <a:pPr marL="0" indent="0">
              <a:lnSpc>
                <a:spcPct val="90000"/>
              </a:lnSpc>
              <a:buNone/>
            </a:pPr>
            <a:endParaRPr lang="en-US" b="1" i="1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800" i="1" dirty="0" err="1"/>
              <a:t>Hammis</a:t>
            </a:r>
            <a:r>
              <a:rPr lang="en-US" sz="1800" i="1" dirty="0"/>
              <a:t>, D., Griffin-</a:t>
            </a:r>
            <a:r>
              <a:rPr lang="en-US" sz="1800" i="1" dirty="0" err="1"/>
              <a:t>Hammis</a:t>
            </a:r>
            <a:r>
              <a:rPr lang="en-US" sz="1800" i="1" dirty="0"/>
              <a:t>, </a:t>
            </a:r>
            <a:r>
              <a:rPr lang="en-US" sz="1800" i="1" dirty="0" smtClean="0"/>
              <a:t>LLC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928164444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Team</a:t>
            </a:r>
            <a:br>
              <a:rPr lang="en-US" dirty="0" smtClean="0"/>
            </a:br>
            <a:r>
              <a:rPr lang="en-US" sz="1400" dirty="0" smtClean="0"/>
              <a:t>From Wheeler, C. UAA CHD Tapestry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309647" y="556167"/>
            <a:ext cx="4843605" cy="5744775"/>
          </a:xfrm>
        </p:spPr>
        <p:txBody>
          <a:bodyPr>
            <a:normAutofit/>
          </a:bodyPr>
          <a:lstStyle/>
          <a:p>
            <a:pPr marL="452438" indent="-452438">
              <a:buClr>
                <a:schemeClr val="accent3"/>
              </a:buClr>
              <a:buFont typeface="Wingdings" charset="2"/>
              <a:buChar char="ü"/>
            </a:pPr>
            <a:r>
              <a:rPr lang="en-US" sz="3200" dirty="0" smtClean="0"/>
              <a:t>Everyone needs to have people to talk to about their lives.</a:t>
            </a:r>
          </a:p>
          <a:p>
            <a:pPr marL="452438" indent="-452438">
              <a:buClr>
                <a:schemeClr val="accent3"/>
              </a:buClr>
              <a:buFont typeface="Wingdings" charset="2"/>
              <a:buChar char="ü"/>
            </a:pPr>
            <a:r>
              <a:rPr lang="en-US" sz="3200" dirty="0" smtClean="0"/>
              <a:t>Everyone needs to have people they can trust to help them make decisions.</a:t>
            </a:r>
          </a:p>
          <a:p>
            <a:pPr marL="452438" indent="-452438">
              <a:buClr>
                <a:schemeClr val="accent3"/>
              </a:buClr>
              <a:buFont typeface="Wingdings" charset="2"/>
              <a:buChar char="ü"/>
            </a:pPr>
            <a:r>
              <a:rPr lang="en-US" sz="3200" dirty="0" smtClean="0"/>
              <a:t>In this assignment you will list those people in you life!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80340405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98599" y="182952"/>
            <a:ext cx="5892917" cy="5703789"/>
            <a:chOff x="1167215" y="0"/>
            <a:chExt cx="6809569" cy="6857999"/>
          </a:xfrm>
        </p:grpSpPr>
        <p:sp>
          <p:nvSpPr>
            <p:cNvPr id="3" name="Oval 2"/>
            <p:cNvSpPr/>
            <p:nvPr/>
          </p:nvSpPr>
          <p:spPr>
            <a:xfrm>
              <a:off x="1167215" y="0"/>
              <a:ext cx="6809569" cy="685799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" name="Oval 4"/>
            <p:cNvSpPr/>
            <p:nvPr/>
          </p:nvSpPr>
          <p:spPr>
            <a:xfrm>
              <a:off x="1871647" y="617058"/>
              <a:ext cx="5400705" cy="556038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" name="Oval 5"/>
            <p:cNvSpPr/>
            <p:nvPr/>
          </p:nvSpPr>
          <p:spPr>
            <a:xfrm>
              <a:off x="2461057" y="1260669"/>
              <a:ext cx="4221886" cy="4250938"/>
            </a:xfrm>
            <a:prstGeom prst="ellipse">
              <a:avLst/>
            </a:prstGeom>
            <a:solidFill>
              <a:schemeClr val="accent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" name="Oval 6"/>
            <p:cNvSpPr/>
            <p:nvPr/>
          </p:nvSpPr>
          <p:spPr>
            <a:xfrm>
              <a:off x="3190713" y="1966336"/>
              <a:ext cx="2762573" cy="2839603"/>
            </a:xfrm>
            <a:prstGeom prst="ellipse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b="1" dirty="0" smtClean="0">
                  <a:solidFill>
                    <a:srgbClr val="000000"/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a:rPr>
                <a:t>Inner Circle/ Intimate</a:t>
              </a:r>
              <a:endParaRPr lang="en-US" sz="24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635220" y="1468886"/>
              <a:ext cx="1873561" cy="5550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000000"/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a:rPr>
                <a:t>Friendship</a:t>
              </a:r>
              <a:endParaRPr lang="en-US" sz="24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467643" y="737450"/>
              <a:ext cx="2208722" cy="5550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000000"/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a:rPr>
                <a:t>Participation</a:t>
              </a:r>
              <a:endParaRPr lang="en-US" sz="24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929128" y="129756"/>
              <a:ext cx="3285749" cy="5550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a:rPr>
                <a:t>Economic Exchange</a:t>
              </a:r>
              <a:endParaRPr lang="en-US" sz="2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091516" y="3982119"/>
            <a:ext cx="256548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Your</a:t>
            </a:r>
          </a:p>
          <a:p>
            <a:pPr algn="ctr"/>
            <a:r>
              <a:rPr lang="en-US" sz="66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Team</a:t>
            </a:r>
            <a:endParaRPr lang="en-US" sz="6600" b="1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90385085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98599" y="182952"/>
            <a:ext cx="3826535" cy="3755891"/>
            <a:chOff x="1167215" y="0"/>
            <a:chExt cx="6809569" cy="6857999"/>
          </a:xfrm>
        </p:grpSpPr>
        <p:sp>
          <p:nvSpPr>
            <p:cNvPr id="3" name="Oval 2"/>
            <p:cNvSpPr/>
            <p:nvPr/>
          </p:nvSpPr>
          <p:spPr>
            <a:xfrm>
              <a:off x="1167215" y="0"/>
              <a:ext cx="6809569" cy="6857999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5" name="Oval 4"/>
            <p:cNvSpPr/>
            <p:nvPr/>
          </p:nvSpPr>
          <p:spPr>
            <a:xfrm>
              <a:off x="1871647" y="617058"/>
              <a:ext cx="5400705" cy="5560384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6" name="Oval 5"/>
            <p:cNvSpPr/>
            <p:nvPr/>
          </p:nvSpPr>
          <p:spPr>
            <a:xfrm>
              <a:off x="2461057" y="1260669"/>
              <a:ext cx="4221886" cy="4250938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7" name="Oval 6"/>
            <p:cNvSpPr/>
            <p:nvPr/>
          </p:nvSpPr>
          <p:spPr>
            <a:xfrm>
              <a:off x="3190713" y="1966336"/>
              <a:ext cx="2762573" cy="2839603"/>
            </a:xfrm>
            <a:prstGeom prst="ellipse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b="1" dirty="0" smtClean="0">
                  <a:solidFill>
                    <a:srgbClr val="000000"/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a:rPr>
                <a:t>Inner Circle/ Intimate</a:t>
              </a:r>
              <a:endParaRPr lang="en-US" sz="16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381319" y="1468887"/>
              <a:ext cx="2381364" cy="6856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0000"/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a:rPr>
                <a:t>Friendship</a:t>
              </a:r>
              <a:endParaRPr lang="en-US" sz="16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179798" y="737450"/>
              <a:ext cx="2784412" cy="6856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0000"/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a:rPr>
                <a:t>Participation</a:t>
              </a:r>
              <a:endParaRPr lang="en-US" sz="16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32205" y="129756"/>
              <a:ext cx="4079594" cy="6856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a:rPr>
                <a:t>Economic Exchange</a:t>
              </a:r>
              <a:endParaRPr lang="en-US" sz="1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261908" y="520894"/>
            <a:ext cx="460600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3200" b="1" dirty="0">
                <a:solidFill>
                  <a:schemeClr val="accent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Inner Circle/Intimate: </a:t>
            </a:r>
          </a:p>
          <a:p>
            <a:pPr marL="452438" indent="-452438">
              <a:spcBef>
                <a:spcPts val="1200"/>
              </a:spcBef>
              <a:buClr>
                <a:schemeClr val="accent3"/>
              </a:buClr>
              <a:buFont typeface="Wingdings" charset="2"/>
              <a:buChar char="ü"/>
            </a:pPr>
            <a:r>
              <a:rPr lang="en-US" sz="32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List the people you are the closest </a:t>
            </a:r>
            <a:r>
              <a:rPr lang="en-US" sz="32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</a:t>
            </a:r>
            <a:endParaRPr lang="en-US" sz="32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452438" indent="-452438">
              <a:spcBef>
                <a:spcPts val="1200"/>
              </a:spcBef>
              <a:buClr>
                <a:schemeClr val="accent3"/>
              </a:buClr>
              <a:buFont typeface="Wingdings" charset="2"/>
              <a:buChar char="ü"/>
            </a:pPr>
            <a:r>
              <a:rPr lang="en-US" sz="32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Examples: </a:t>
            </a:r>
            <a:r>
              <a:rPr lang="en-US" sz="32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mom, dad, aunts, </a:t>
            </a:r>
            <a:r>
              <a:rPr lang="en-US" sz="32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uncles, brothers</a:t>
            </a:r>
            <a:r>
              <a:rPr lang="en-US" sz="32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, sisters, girlfriends, grandparents, best </a:t>
            </a:r>
            <a:r>
              <a:rPr lang="en-US" sz="32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friends</a:t>
            </a:r>
            <a:endParaRPr lang="en-US" sz="32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5456" y="3938757"/>
            <a:ext cx="256548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Your Team</a:t>
            </a:r>
            <a:endParaRPr lang="en-US" sz="3200" b="1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3453365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98599" y="182952"/>
            <a:ext cx="3826535" cy="3755891"/>
            <a:chOff x="1167215" y="0"/>
            <a:chExt cx="6809569" cy="6857999"/>
          </a:xfrm>
        </p:grpSpPr>
        <p:sp>
          <p:nvSpPr>
            <p:cNvPr id="3" name="Oval 2"/>
            <p:cNvSpPr/>
            <p:nvPr/>
          </p:nvSpPr>
          <p:spPr>
            <a:xfrm>
              <a:off x="1167215" y="0"/>
              <a:ext cx="6809569" cy="6857999"/>
            </a:xfrm>
            <a:prstGeom prst="ellipse">
              <a:avLst/>
            </a:prstGeom>
            <a:solidFill>
              <a:srgbClr val="7F7F7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5" name="Oval 4"/>
            <p:cNvSpPr/>
            <p:nvPr/>
          </p:nvSpPr>
          <p:spPr>
            <a:xfrm>
              <a:off x="1871647" y="617058"/>
              <a:ext cx="5400705" cy="5560384"/>
            </a:xfrm>
            <a:prstGeom prst="ellipse">
              <a:avLst/>
            </a:prstGeom>
            <a:solidFill>
              <a:srgbClr val="7F7F7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6" name="Oval 5"/>
            <p:cNvSpPr/>
            <p:nvPr/>
          </p:nvSpPr>
          <p:spPr>
            <a:xfrm>
              <a:off x="2461057" y="1260669"/>
              <a:ext cx="4221886" cy="4250938"/>
            </a:xfrm>
            <a:prstGeom prst="ellipse">
              <a:avLst/>
            </a:prstGeom>
            <a:solidFill>
              <a:schemeClr val="accent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7" name="Oval 6"/>
            <p:cNvSpPr/>
            <p:nvPr/>
          </p:nvSpPr>
          <p:spPr>
            <a:xfrm>
              <a:off x="3190713" y="1966336"/>
              <a:ext cx="2762573" cy="2839603"/>
            </a:xfrm>
            <a:prstGeom prst="ellipse">
              <a:avLst/>
            </a:prstGeom>
            <a:solidFill>
              <a:srgbClr val="7F7F7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b="1" dirty="0" smtClean="0">
                  <a:solidFill>
                    <a:srgbClr val="000000"/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a:rPr>
                <a:t>Inner Circle/ Intimate</a:t>
              </a:r>
              <a:endParaRPr lang="en-US" sz="16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381319" y="1468887"/>
              <a:ext cx="2381364" cy="6856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0000"/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a:rPr>
                <a:t>Friendship</a:t>
              </a:r>
              <a:endParaRPr lang="en-US" sz="16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179798" y="737450"/>
              <a:ext cx="2784412" cy="6856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0000"/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a:rPr>
                <a:t>Participation</a:t>
              </a:r>
              <a:endParaRPr lang="en-US" sz="16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32205" y="129756"/>
              <a:ext cx="4079594" cy="6856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a:rPr>
                <a:t>Economic Exchange</a:t>
              </a:r>
              <a:endParaRPr lang="en-US" sz="1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261908" y="520894"/>
            <a:ext cx="4606005" cy="5324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3200" b="1" dirty="0" smtClean="0">
                <a:solidFill>
                  <a:schemeClr val="accent3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Friendship: </a:t>
            </a:r>
            <a:endParaRPr lang="en-US" sz="3200" b="1" dirty="0">
              <a:solidFill>
                <a:schemeClr val="accent3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452438" indent="-452438">
              <a:spcBef>
                <a:spcPts val="1200"/>
              </a:spcBef>
              <a:buClr>
                <a:schemeClr val="accent3"/>
              </a:buClr>
              <a:buFont typeface="Wingdings" charset="2"/>
              <a:buChar char="ü"/>
            </a:pPr>
            <a:r>
              <a:rPr lang="en-US" sz="32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List your friends that you do things with, like hang out, go to movies, go on adventures, call on the phone</a:t>
            </a:r>
          </a:p>
          <a:p>
            <a:pPr marL="452438" indent="-452438">
              <a:spcBef>
                <a:spcPts val="1200"/>
              </a:spcBef>
              <a:buClr>
                <a:schemeClr val="accent3"/>
              </a:buClr>
              <a:buFont typeface="Wingdings" charset="2"/>
              <a:buChar char="ü"/>
            </a:pPr>
            <a:r>
              <a:rPr lang="en-US" sz="32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Examples: friends from school, friends from church, neighbors, extended family</a:t>
            </a:r>
            <a:endParaRPr lang="en-US" sz="32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5456" y="3938757"/>
            <a:ext cx="256548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Your Team</a:t>
            </a:r>
            <a:endParaRPr lang="en-US" sz="3200" b="1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90385085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Kilter.thmx</Template>
  <TotalTime>1344</TotalTime>
  <Words>581</Words>
  <Application>Microsoft Macintosh PowerPoint</Application>
  <PresentationFormat>On-screen Show (4:3)</PresentationFormat>
  <Paragraphs>98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Kilter</vt:lpstr>
      <vt:lpstr>How to Get a 16 Year Old a Job</vt:lpstr>
      <vt:lpstr>Aspects &amp; Partnerships Social Networking</vt:lpstr>
      <vt:lpstr>Let’s Review the Aspects</vt:lpstr>
      <vt:lpstr>Let’s Review the Aspects</vt:lpstr>
      <vt:lpstr>Essential Social Capital &amp; Networking</vt:lpstr>
      <vt:lpstr>Your Team From Wheeler, C. UAA CHD Tapestry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Essential Social Capital &amp; Networking</vt:lpstr>
      <vt:lpstr>Essential Social Capital &amp; Networking</vt:lpstr>
      <vt:lpstr>Types of Social Capital</vt:lpstr>
      <vt:lpstr>Types of Social Capital</vt:lpstr>
      <vt:lpstr>Social Capital Exercise</vt:lpstr>
    </vt:vector>
  </TitlesOfParts>
  <Company>UCDUAA/Roberts Consulting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Get a 16 Year Old a Job</dc:title>
  <dc:creator>B. Roger Shelley</dc:creator>
  <cp:lastModifiedBy>B. Roger Shelley</cp:lastModifiedBy>
  <cp:revision>28</cp:revision>
  <dcterms:created xsi:type="dcterms:W3CDTF">2013-08-20T22:24:03Z</dcterms:created>
  <dcterms:modified xsi:type="dcterms:W3CDTF">2013-09-06T17:42:59Z</dcterms:modified>
</cp:coreProperties>
</file>