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04" y="-96"/>
      </p:cViewPr>
      <p:guideLst>
        <p:guide orient="horz" pos="9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77512E-4F0B-B444-85B0-E34348DA5653}" type="presOf" srcId="{FC544319-C12C-9E4A-B94D-6EF5AFD81361}" destId="{98EA7C09-327B-1348-94B7-32B865BA7ED9}" srcOrd="0" destOrd="0" presId="urn:microsoft.com/office/officeart/2008/layout/RadialCluster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E3EF8514-9AC5-2443-91E3-894EFE84629B}" type="presOf" srcId="{C9CDF230-382F-2E4E-9EC5-51C81CBF0A33}" destId="{694523E5-FB61-7A47-9945-FCDB81D31E3E}" srcOrd="0" destOrd="0" presId="urn:microsoft.com/office/officeart/2008/layout/RadialCluster"/>
    <dgm:cxn modelId="{0259CBA6-CF2D-D84D-9858-690A6DC428BB}" type="presOf" srcId="{8AC8A188-2BB6-4B42-B469-7316A56CB25E}" destId="{5F1E8754-833D-9444-B12B-D2037190E3CB}" srcOrd="0" destOrd="0" presId="urn:microsoft.com/office/officeart/2008/layout/RadialCluster"/>
    <dgm:cxn modelId="{1E5DB041-E447-DD47-A254-0304E83C379F}" type="presOf" srcId="{C8885437-BC96-D34C-903B-1D090358F9AB}" destId="{965FAD1C-D0E1-EE4D-A62C-A7D7A5E8E5C5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84600D4D-98BE-A44D-93B3-543AA4F7E3FE}" type="presOf" srcId="{04EEF6BB-FDF5-014C-8CC9-49B73B85BB45}" destId="{084EC68A-516A-B448-AEFB-8DFFCF48DD03}" srcOrd="0" destOrd="0" presId="urn:microsoft.com/office/officeart/2008/layout/RadialCluster"/>
    <dgm:cxn modelId="{6F11F730-561B-4D45-B257-54AC84A5EAF5}" type="presOf" srcId="{190D6DEB-A253-3A4D-A88A-7FC09F84022F}" destId="{2223548E-0A04-D742-A497-1ED39D47D68B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AF7A213D-483E-F243-B2B7-F907FF33611C}" type="presOf" srcId="{306B524A-1BF3-0642-A916-E43296468F3B}" destId="{E765CF75-5D3F-4B4F-B6AD-5CDA95B98CBE}" srcOrd="0" destOrd="0" presId="urn:microsoft.com/office/officeart/2008/layout/RadialCluster"/>
    <dgm:cxn modelId="{1153ED09-736D-5A49-8B8A-62F5C4F5CFFA}" type="presOf" srcId="{33BABCB1-6516-834C-A122-49AB93A9DBA4}" destId="{57BF94DA-C761-E942-B571-1987F8209982}" srcOrd="0" destOrd="0" presId="urn:microsoft.com/office/officeart/2008/layout/RadialCluster"/>
    <dgm:cxn modelId="{05037658-35A7-5143-BA9B-C2E10FC14AD5}" type="presOf" srcId="{E566986F-5C14-A747-A80C-457D978D7145}" destId="{963AC6A5-8A2C-A243-A6C3-0DC721166A92}" srcOrd="0" destOrd="0" presId="urn:microsoft.com/office/officeart/2008/layout/RadialCluster"/>
    <dgm:cxn modelId="{A62537D4-7791-4343-BD34-B91304FEB174}" type="presOf" srcId="{BBB26126-1F3A-F54D-893F-45FCC6067928}" destId="{12CBD6E2-24FE-D446-B155-4FC5F5C7F50B}" srcOrd="0" destOrd="0" presId="urn:microsoft.com/office/officeart/2008/layout/RadialCluster"/>
    <dgm:cxn modelId="{8132DA14-C1B6-5C44-8B9F-2F4700D158AD}" type="presOf" srcId="{28AEBA89-06C8-1146-B254-AF16AA9AF8BE}" destId="{5AE731FC-D6D6-FF47-A9B9-4DD6B45EF053}" srcOrd="0" destOrd="0" presId="urn:microsoft.com/office/officeart/2008/layout/RadialCluster"/>
    <dgm:cxn modelId="{2F7E8EF1-24D4-8749-BC69-84DFA8BB1FF4}" type="presOf" srcId="{2590511A-D223-974D-BCCC-76B62E669FD2}" destId="{CDA40EE7-8352-A946-A30E-E85D977BF91A}" srcOrd="0" destOrd="0" presId="urn:microsoft.com/office/officeart/2008/layout/RadialCluster"/>
    <dgm:cxn modelId="{8CB3F4BC-29E6-5040-A5C8-DF3B54749E97}" type="presParOf" srcId="{2223548E-0A04-D742-A497-1ED39D47D68B}" destId="{70BA245C-A00D-D742-A8CF-5707379ACBE2}" srcOrd="0" destOrd="0" presId="urn:microsoft.com/office/officeart/2008/layout/RadialCluster"/>
    <dgm:cxn modelId="{F9FCE0B7-50DC-1141-A289-BF9982FB7E80}" type="presParOf" srcId="{70BA245C-A00D-D742-A8CF-5707379ACBE2}" destId="{5F1E8754-833D-9444-B12B-D2037190E3CB}" srcOrd="0" destOrd="0" presId="urn:microsoft.com/office/officeart/2008/layout/RadialCluster"/>
    <dgm:cxn modelId="{D4E02F0B-C602-ED41-9450-B9470FF81742}" type="presParOf" srcId="{70BA245C-A00D-D742-A8CF-5707379ACBE2}" destId="{965FAD1C-D0E1-EE4D-A62C-A7D7A5E8E5C5}" srcOrd="1" destOrd="0" presId="urn:microsoft.com/office/officeart/2008/layout/RadialCluster"/>
    <dgm:cxn modelId="{244684F5-6B19-C04D-91CE-D7D9A603CEDB}" type="presParOf" srcId="{70BA245C-A00D-D742-A8CF-5707379ACBE2}" destId="{CDA40EE7-8352-A946-A30E-E85D977BF91A}" srcOrd="2" destOrd="0" presId="urn:microsoft.com/office/officeart/2008/layout/RadialCluster"/>
    <dgm:cxn modelId="{874A8E84-41BC-E14A-B3B9-7FDE8547311B}" type="presParOf" srcId="{70BA245C-A00D-D742-A8CF-5707379ACBE2}" destId="{5AE731FC-D6D6-FF47-A9B9-4DD6B45EF053}" srcOrd="3" destOrd="0" presId="urn:microsoft.com/office/officeart/2008/layout/RadialCluster"/>
    <dgm:cxn modelId="{3DFF1BC3-EE5B-964F-B555-FC4E0B3E73B8}" type="presParOf" srcId="{70BA245C-A00D-D742-A8CF-5707379ACBE2}" destId="{12CBD6E2-24FE-D446-B155-4FC5F5C7F50B}" srcOrd="4" destOrd="0" presId="urn:microsoft.com/office/officeart/2008/layout/RadialCluster"/>
    <dgm:cxn modelId="{E34D7444-BC9B-A140-AA0E-D448011F9E28}" type="presParOf" srcId="{70BA245C-A00D-D742-A8CF-5707379ACBE2}" destId="{694523E5-FB61-7A47-9945-FCDB81D31E3E}" srcOrd="5" destOrd="0" presId="urn:microsoft.com/office/officeart/2008/layout/RadialCluster"/>
    <dgm:cxn modelId="{AB5D4BE8-78D9-BA44-9D5C-D2AF3F81CD5B}" type="presParOf" srcId="{70BA245C-A00D-D742-A8CF-5707379ACBE2}" destId="{963AC6A5-8A2C-A243-A6C3-0DC721166A92}" srcOrd="6" destOrd="0" presId="urn:microsoft.com/office/officeart/2008/layout/RadialCluster"/>
    <dgm:cxn modelId="{7BE41C6D-159D-DF44-BFDC-47C249C1660C}" type="presParOf" srcId="{70BA245C-A00D-D742-A8CF-5707379ACBE2}" destId="{98EA7C09-327B-1348-94B7-32B865BA7ED9}" srcOrd="7" destOrd="0" presId="urn:microsoft.com/office/officeart/2008/layout/RadialCluster"/>
    <dgm:cxn modelId="{E0E9911F-AE95-E14F-B342-3C4F296CF938}" type="presParOf" srcId="{70BA245C-A00D-D742-A8CF-5707379ACBE2}" destId="{084EC68A-516A-B448-AEFB-8DFFCF48DD03}" srcOrd="8" destOrd="0" presId="urn:microsoft.com/office/officeart/2008/layout/RadialCluster"/>
    <dgm:cxn modelId="{6E3F2E80-C531-554F-BD3C-94EAB4413DF7}" type="presParOf" srcId="{70BA245C-A00D-D742-A8CF-5707379ACBE2}" destId="{57BF94DA-C761-E942-B571-1987F8209982}" srcOrd="9" destOrd="0" presId="urn:microsoft.com/office/officeart/2008/layout/RadialCluster"/>
    <dgm:cxn modelId="{1DB63007-F328-D249-ACEE-064CB90ACA6B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55001B-DD5F-7A44-BB89-B36BB30A8F16}" type="presOf" srcId="{8AC8A188-2BB6-4B42-B469-7316A56CB25E}" destId="{5F1E8754-833D-9444-B12B-D2037190E3CB}" srcOrd="0" destOrd="0" presId="urn:microsoft.com/office/officeart/2008/layout/RadialCluster"/>
    <dgm:cxn modelId="{4EE86234-60CF-ED44-92D5-9D86F18397A3}" type="presOf" srcId="{2590511A-D223-974D-BCCC-76B62E669FD2}" destId="{CDA40EE7-8352-A946-A30E-E85D977BF91A}" srcOrd="0" destOrd="0" presId="urn:microsoft.com/office/officeart/2008/layout/RadialCluster"/>
    <dgm:cxn modelId="{E07EE202-4659-5D41-B96D-B8B3207716D3}" type="presOf" srcId="{190D6DEB-A253-3A4D-A88A-7FC09F84022F}" destId="{2223548E-0A04-D742-A497-1ED39D47D68B}" srcOrd="0" destOrd="0" presId="urn:microsoft.com/office/officeart/2008/layout/RadialCluster"/>
    <dgm:cxn modelId="{DBF12127-0D97-6249-902F-4CC73DEAE324}" type="presOf" srcId="{33BABCB1-6516-834C-A122-49AB93A9DBA4}" destId="{57BF94DA-C761-E942-B571-1987F8209982}" srcOrd="0" destOrd="0" presId="urn:microsoft.com/office/officeart/2008/layout/RadialCluster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2676AEA5-13B5-2C40-BD62-C82EF031F8E4}" type="presOf" srcId="{C8885437-BC96-D34C-903B-1D090358F9AB}" destId="{965FAD1C-D0E1-EE4D-A62C-A7D7A5E8E5C5}" srcOrd="0" destOrd="0" presId="urn:microsoft.com/office/officeart/2008/layout/RadialCluster"/>
    <dgm:cxn modelId="{2F59DC09-42E2-1D4E-B004-C067FE36A28E}" type="presOf" srcId="{C9CDF230-382F-2E4E-9EC5-51C81CBF0A33}" destId="{694523E5-FB61-7A47-9945-FCDB81D31E3E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4AF18BBD-B106-094F-A196-20E117B01CDD}" type="presOf" srcId="{28AEBA89-06C8-1146-B254-AF16AA9AF8BE}" destId="{5AE731FC-D6D6-FF47-A9B9-4DD6B45EF053}" srcOrd="0" destOrd="0" presId="urn:microsoft.com/office/officeart/2008/layout/RadialCluster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AC0811A0-A4CD-8349-B274-5F15720BA6EB}" type="presOf" srcId="{FC544319-C12C-9E4A-B94D-6EF5AFD81361}" destId="{98EA7C09-327B-1348-94B7-32B865BA7ED9}" srcOrd="0" destOrd="0" presId="urn:microsoft.com/office/officeart/2008/layout/RadialCluster"/>
    <dgm:cxn modelId="{DD9D1884-0AD7-F04E-BB8E-EF50F2DD0D39}" type="presOf" srcId="{306B524A-1BF3-0642-A916-E43296468F3B}" destId="{E765CF75-5D3F-4B4F-B6AD-5CDA95B98CBE}" srcOrd="0" destOrd="0" presId="urn:microsoft.com/office/officeart/2008/layout/RadialCluster"/>
    <dgm:cxn modelId="{36EF39FC-5BA6-1E42-BDE8-C0CA18931F7D}" type="presOf" srcId="{BBB26126-1F3A-F54D-893F-45FCC6067928}" destId="{12CBD6E2-24FE-D446-B155-4FC5F5C7F50B}" srcOrd="0" destOrd="0" presId="urn:microsoft.com/office/officeart/2008/layout/RadialCluster"/>
    <dgm:cxn modelId="{93624552-3093-AC47-8E2F-4C29CED60B63}" type="presOf" srcId="{E566986F-5C14-A747-A80C-457D978D7145}" destId="{963AC6A5-8A2C-A243-A6C3-0DC721166A92}" srcOrd="0" destOrd="0" presId="urn:microsoft.com/office/officeart/2008/layout/RadialCluster"/>
    <dgm:cxn modelId="{AFBA03DF-EDD4-AF40-9175-C2591A352058}" type="presOf" srcId="{04EEF6BB-FDF5-014C-8CC9-49B73B85BB45}" destId="{084EC68A-516A-B448-AEFB-8DFFCF48DD03}" srcOrd="0" destOrd="0" presId="urn:microsoft.com/office/officeart/2008/layout/RadialCluster"/>
    <dgm:cxn modelId="{D738429A-8919-3D4F-86EA-FE1D489A3E10}" type="presParOf" srcId="{2223548E-0A04-D742-A497-1ED39D47D68B}" destId="{70BA245C-A00D-D742-A8CF-5707379ACBE2}" srcOrd="0" destOrd="0" presId="urn:microsoft.com/office/officeart/2008/layout/RadialCluster"/>
    <dgm:cxn modelId="{06BF7C3F-A98D-C345-9493-40C1FF418FC6}" type="presParOf" srcId="{70BA245C-A00D-D742-A8CF-5707379ACBE2}" destId="{5F1E8754-833D-9444-B12B-D2037190E3CB}" srcOrd="0" destOrd="0" presId="urn:microsoft.com/office/officeart/2008/layout/RadialCluster"/>
    <dgm:cxn modelId="{7EB98728-2626-7044-8A32-7886E913380D}" type="presParOf" srcId="{70BA245C-A00D-D742-A8CF-5707379ACBE2}" destId="{965FAD1C-D0E1-EE4D-A62C-A7D7A5E8E5C5}" srcOrd="1" destOrd="0" presId="urn:microsoft.com/office/officeart/2008/layout/RadialCluster"/>
    <dgm:cxn modelId="{017349AF-D4A5-3C4E-8C42-7FDCEBC61A31}" type="presParOf" srcId="{70BA245C-A00D-D742-A8CF-5707379ACBE2}" destId="{CDA40EE7-8352-A946-A30E-E85D977BF91A}" srcOrd="2" destOrd="0" presId="urn:microsoft.com/office/officeart/2008/layout/RadialCluster"/>
    <dgm:cxn modelId="{DE106559-7014-8A4C-9EC3-7040E9E3232E}" type="presParOf" srcId="{70BA245C-A00D-D742-A8CF-5707379ACBE2}" destId="{5AE731FC-D6D6-FF47-A9B9-4DD6B45EF053}" srcOrd="3" destOrd="0" presId="urn:microsoft.com/office/officeart/2008/layout/RadialCluster"/>
    <dgm:cxn modelId="{D738BCD8-0EEC-514F-A258-6B8E2F80E06A}" type="presParOf" srcId="{70BA245C-A00D-D742-A8CF-5707379ACBE2}" destId="{12CBD6E2-24FE-D446-B155-4FC5F5C7F50B}" srcOrd="4" destOrd="0" presId="urn:microsoft.com/office/officeart/2008/layout/RadialCluster"/>
    <dgm:cxn modelId="{0843DFA6-7D62-9D40-A8FD-C720CC8B156C}" type="presParOf" srcId="{70BA245C-A00D-D742-A8CF-5707379ACBE2}" destId="{694523E5-FB61-7A47-9945-FCDB81D31E3E}" srcOrd="5" destOrd="0" presId="urn:microsoft.com/office/officeart/2008/layout/RadialCluster"/>
    <dgm:cxn modelId="{809B64B1-0CDD-9449-87EE-12B107CE05FC}" type="presParOf" srcId="{70BA245C-A00D-D742-A8CF-5707379ACBE2}" destId="{963AC6A5-8A2C-A243-A6C3-0DC721166A92}" srcOrd="6" destOrd="0" presId="urn:microsoft.com/office/officeart/2008/layout/RadialCluster"/>
    <dgm:cxn modelId="{44B5E24A-59C4-7840-8F69-207845CC42D4}" type="presParOf" srcId="{70BA245C-A00D-D742-A8CF-5707379ACBE2}" destId="{98EA7C09-327B-1348-94B7-32B865BA7ED9}" srcOrd="7" destOrd="0" presId="urn:microsoft.com/office/officeart/2008/layout/RadialCluster"/>
    <dgm:cxn modelId="{06EE02C3-4133-4249-8A04-D34981864EB5}" type="presParOf" srcId="{70BA245C-A00D-D742-A8CF-5707379ACBE2}" destId="{084EC68A-516A-B448-AEFB-8DFFCF48DD03}" srcOrd="8" destOrd="0" presId="urn:microsoft.com/office/officeart/2008/layout/RadialCluster"/>
    <dgm:cxn modelId="{46B8567A-0FDE-2547-A74A-D62AA7692961}" type="presParOf" srcId="{70BA245C-A00D-D742-A8CF-5707379ACBE2}" destId="{57BF94DA-C761-E942-B571-1987F8209982}" srcOrd="9" destOrd="0" presId="urn:microsoft.com/office/officeart/2008/layout/RadialCluster"/>
    <dgm:cxn modelId="{8219B140-35F2-D04C-8DF3-6FF880690C91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rgbClr val="3366FF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ACE82DE-60D4-0048-918A-37E6C993A371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239D-DB33-B64E-9C1B-673C8EFBAE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Volume 5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a 16 Year Old a Job</a:t>
            </a:r>
            <a:endParaRPr lang="en-US" dirty="0"/>
          </a:p>
        </p:txBody>
      </p:sp>
      <p:pic>
        <p:nvPicPr>
          <p:cNvPr id="12" name="Picture 11" descr="1fe97f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058">
            <a:off x="4968761" y="1339624"/>
            <a:ext cx="1255928" cy="1216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20784551">
            <a:off x="6479818" y="174632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Roger Shelley</a:t>
            </a:r>
          </a:p>
        </p:txBody>
      </p:sp>
      <p:pic>
        <p:nvPicPr>
          <p:cNvPr id="14" name="Picture 13" descr="CHD col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"/>
          <a:stretch/>
        </p:blipFill>
        <p:spPr>
          <a:xfrm rot="20691951">
            <a:off x="5956327" y="5721753"/>
            <a:ext cx="3043662" cy="630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6990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Working for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6398" y="564197"/>
            <a:ext cx="5089786" cy="5795457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What kind of service or product could you offer to prospective customers?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Check your themes and places for hints or customers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What do you need for starting the business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Start a plan for at least one business (Business Proposal Instructions and Form follow on the next slides)</a:t>
            </a:r>
          </a:p>
        </p:txBody>
      </p:sp>
    </p:spTree>
    <p:extLst>
      <p:ext uri="{BB962C8B-B14F-4D97-AF65-F5344CB8AC3E}">
        <p14:creationId xmlns:p14="http://schemas.microsoft.com/office/powerpoint/2010/main" val="219033416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3685" y="146050"/>
            <a:ext cx="6166853" cy="665814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0" tIns="365760" rIns="640080" rtlCol="0" anchor="t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Business Proposal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For (Business Owner’s Name)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Business Name______________________________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Business Address____________________________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Business Category: </a:t>
            </a:r>
            <a:r>
              <a:rPr lang="en-US" sz="1400" dirty="0" smtClean="0">
                <a:solidFill>
                  <a:schemeClr val="bg1"/>
                </a:solidFill>
              </a:rPr>
              <a:t>___Sole Proprietorship     ___Corporation ___Limited Partnership      ___LLC      Other:_________________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Product/Services: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Proposed Markets: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Activities Already Accomplished: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Next Steps: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Resources needed to start business: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Supports utilized or in place: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2248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3685" y="172190"/>
            <a:ext cx="6166853" cy="662123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0" tIns="228600" rIns="640080" rtlCol="0" anchor="t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Business Proposal Instructions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Business Name: </a:t>
            </a:r>
            <a:r>
              <a:rPr lang="en-US" dirty="0" smtClean="0">
                <a:solidFill>
                  <a:schemeClr val="bg1"/>
                </a:solidFill>
              </a:rPr>
              <a:t>What is the name of your business?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Business Address: </a:t>
            </a:r>
            <a:r>
              <a:rPr lang="en-US" dirty="0" smtClean="0">
                <a:solidFill>
                  <a:schemeClr val="bg1"/>
                </a:solidFill>
              </a:rPr>
              <a:t>Where is your business located?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Business Category: </a:t>
            </a:r>
            <a:r>
              <a:rPr lang="en-US" dirty="0" smtClean="0">
                <a:solidFill>
                  <a:schemeClr val="bg1"/>
                </a:solidFill>
              </a:rPr>
              <a:t>What kind of business?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ole proprietor, limited partnership, corporation, limited liability company (LLC), or other?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Product/Services: </a:t>
            </a:r>
            <a:r>
              <a:rPr lang="en-US" dirty="0" smtClean="0">
                <a:solidFill>
                  <a:schemeClr val="bg1"/>
                </a:solidFill>
              </a:rPr>
              <a:t>Describe your business. What will you make or what services will you provide?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Proposed Markets: </a:t>
            </a:r>
            <a:r>
              <a:rPr lang="en-US" dirty="0" smtClean="0">
                <a:solidFill>
                  <a:schemeClr val="bg1"/>
                </a:solidFill>
              </a:rPr>
              <a:t>Who are you going to sell to or serve? How will they know about you?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Activities Already Accomplished: </a:t>
            </a:r>
            <a:r>
              <a:rPr lang="en-US" dirty="0" smtClean="0">
                <a:solidFill>
                  <a:schemeClr val="bg1"/>
                </a:solidFill>
              </a:rPr>
              <a:t>What have you done already?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Next Steps: </a:t>
            </a:r>
            <a:r>
              <a:rPr lang="en-US" dirty="0" smtClean="0">
                <a:solidFill>
                  <a:schemeClr val="bg1"/>
                </a:solidFill>
              </a:rPr>
              <a:t>What are the first things you need to do?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Resources needed to start business: </a:t>
            </a:r>
            <a:r>
              <a:rPr lang="en-US" dirty="0" smtClean="0">
                <a:solidFill>
                  <a:schemeClr val="bg1"/>
                </a:solidFill>
              </a:rPr>
              <a:t>What do you need to get started?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Supports utilized or in place: </a:t>
            </a:r>
            <a:r>
              <a:rPr lang="en-US" dirty="0" smtClean="0">
                <a:solidFill>
                  <a:schemeClr val="bg1"/>
                </a:solidFill>
              </a:rPr>
              <a:t>Who is helping you start this business?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144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3284" y="557370"/>
            <a:ext cx="4849175" cy="574755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You have your choice on the way you want to work and what you want to do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Sometimes, the hardest part is to begin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sz="3200" dirty="0" smtClean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324179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 rot="-4500000">
            <a:off x="-158929" y="2984973"/>
            <a:ext cx="41150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3"/>
                </a:solidFill>
              </a:rPr>
              <a:t>Job Related Routines</a:t>
            </a:r>
            <a:endParaRPr lang="en-US" sz="3200" dirty="0">
              <a:solidFill>
                <a:schemeClr val="accent3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A5D848"/>
                </a:solidFill>
              </a:rPr>
              <a:t>Tasks, Training, &amp; </a:t>
            </a:r>
            <a:br>
              <a:rPr lang="en-US" sz="3200" b="1" dirty="0" smtClean="0">
                <a:solidFill>
                  <a:srgbClr val="A5D848"/>
                </a:solidFill>
              </a:rPr>
            </a:br>
            <a:r>
              <a:rPr lang="en-US" sz="3200" b="1" dirty="0" smtClean="0">
                <a:solidFill>
                  <a:srgbClr val="A5D848"/>
                </a:solidFill>
              </a:rPr>
              <a:t>Skill Utilization</a:t>
            </a:r>
            <a:endParaRPr lang="en-US" sz="3200" b="1" dirty="0">
              <a:solidFill>
                <a:srgbClr val="A5D848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9695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2561716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18117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2417794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22641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4741464" y="2040683"/>
            <a:ext cx="5584904" cy="14356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Customized Information &amp;Transferrable 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Interests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Cars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Video games</a:t>
            </a:r>
          </a:p>
          <a:p>
            <a:pPr marL="0" indent="0">
              <a:buClr>
                <a:schemeClr val="accent3"/>
              </a:buClr>
              <a:buNone/>
            </a:pPr>
            <a:endParaRPr lang="en-US" dirty="0" smtClean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Basketball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dirty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Themes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charset="2"/>
              <a:buChar char="ü"/>
            </a:pPr>
            <a:r>
              <a:rPr lang="en-US" dirty="0" smtClean="0"/>
              <a:t>Transportation</a:t>
            </a:r>
          </a:p>
          <a:p>
            <a:pPr>
              <a:buClr>
                <a:schemeClr val="accent5"/>
              </a:buClr>
              <a:buFont typeface="Wingdings" charset="2"/>
              <a:buChar char="ü"/>
            </a:pPr>
            <a:r>
              <a:rPr lang="en-US" dirty="0" smtClean="0"/>
              <a:t>Technology/ Communication</a:t>
            </a:r>
          </a:p>
          <a:p>
            <a:pPr>
              <a:buClr>
                <a:schemeClr val="accent5"/>
              </a:buClr>
              <a:buFont typeface="Wingdings" charset="2"/>
              <a:buChar char="ü"/>
            </a:pPr>
            <a:r>
              <a:rPr lang="en-US" dirty="0" smtClean="0"/>
              <a:t>Sports: </a:t>
            </a:r>
            <a:r>
              <a:rPr lang="en-US" dirty="0" err="1"/>
              <a:t>M</a:t>
            </a:r>
            <a:r>
              <a:rPr lang="en-US" dirty="0" err="1" smtClean="0"/>
              <a:t>gmt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omm</a:t>
            </a:r>
            <a:r>
              <a:rPr lang="en-US" dirty="0" smtClean="0"/>
              <a:t>, etc.</a:t>
            </a:r>
          </a:p>
          <a:p>
            <a:pPr>
              <a:buClr>
                <a:schemeClr val="accent5"/>
              </a:buClr>
              <a:buFont typeface="Wingdings" charset="2"/>
              <a:buChar char="ü"/>
            </a:pPr>
            <a:r>
              <a:rPr lang="en-US" dirty="0" smtClean="0"/>
              <a:t>Products, Direct Care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694151">
            <a:off x="1883419" y="5864936"/>
            <a:ext cx="522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i="1" dirty="0"/>
              <a:t>“Themes” Thanks to Griffin-</a:t>
            </a:r>
            <a:r>
              <a:rPr lang="en-US" i="1" dirty="0" err="1"/>
              <a:t>Hammis</a:t>
            </a:r>
            <a:r>
              <a:rPr lang="en-US" i="1" dirty="0"/>
              <a:t> Associates, </a:t>
            </a:r>
            <a:r>
              <a:rPr lang="en-US" i="1" dirty="0" smtClean="0"/>
              <a:t>LLC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 rot="20718106">
            <a:off x="161438" y="750656"/>
            <a:ext cx="5419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General interest areas, or themes?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3056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989540" y="3137072"/>
            <a:ext cx="5660983" cy="1695631"/>
          </a:xfrm>
        </p:spPr>
        <p:txBody>
          <a:bodyPr>
            <a:normAutofit fontScale="90000"/>
          </a:bodyPr>
          <a:lstStyle/>
          <a:p>
            <a:r>
              <a:rPr lang="en-US" dirty="0"/>
              <a:t>Customized Information </a:t>
            </a:r>
            <a:r>
              <a:rPr lang="en-US" dirty="0" smtClean="0"/>
              <a:t>&amp; Transferrable </a:t>
            </a:r>
            <a:r>
              <a:rPr lang="en-US" dirty="0"/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20310" y="517283"/>
            <a:ext cx="4833124" cy="5822566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Exploring “Themes”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Develop a list of places where people with those themes work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Ask questions: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 smtClean="0"/>
              <a:t>Where?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 smtClean="0"/>
              <a:t>Why?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 smtClean="0"/>
              <a:t>What led to the decision to do that work?</a:t>
            </a:r>
          </a:p>
          <a:p>
            <a:pPr lvl="1">
              <a:buClr>
                <a:schemeClr val="accent5"/>
              </a:buClr>
              <a:buFont typeface="Arial"/>
              <a:buChar char="•"/>
            </a:pPr>
            <a:r>
              <a:rPr lang="en-US" dirty="0" smtClean="0"/>
              <a:t>What, if any, were steps that prepared the person to do that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1266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24747" y="550575"/>
            <a:ext cx="5104177" cy="5823110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b="1" dirty="0" smtClean="0">
                <a:solidFill>
                  <a:srgbClr val="A5D848"/>
                </a:solidFill>
              </a:rPr>
              <a:t>Checking for “Core Routines”* for the places and job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What tasks need to be done most often in this job?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What type of training is required for performing the tasks? 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How do people get into a job with these “Core Routines”?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What do I do, right now, that might apply to those jobs?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i="1" dirty="0" smtClean="0"/>
              <a:t>*MGA, Michael Callahan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 rot="17100000">
            <a:off x="-989540" y="3137072"/>
            <a:ext cx="5660983" cy="1695631"/>
          </a:xfrm>
        </p:spPr>
        <p:txBody>
          <a:bodyPr>
            <a:normAutofit fontScale="90000"/>
          </a:bodyPr>
          <a:lstStyle/>
          <a:p>
            <a:r>
              <a:rPr lang="en-US" dirty="0"/>
              <a:t>Customized Information </a:t>
            </a:r>
            <a:r>
              <a:rPr lang="en-US" dirty="0" smtClean="0"/>
              <a:t>&amp; Transferrable </a:t>
            </a:r>
            <a:r>
              <a:rPr lang="en-US" dirty="0"/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426687961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905544" y="3034873"/>
            <a:ext cx="5547759" cy="1695631"/>
          </a:xfrm>
        </p:spPr>
        <p:txBody>
          <a:bodyPr>
            <a:normAutofit fontScale="90000"/>
          </a:bodyPr>
          <a:lstStyle/>
          <a:p>
            <a:r>
              <a:rPr lang="en-US" dirty="0"/>
              <a:t>Customized Information </a:t>
            </a:r>
            <a:r>
              <a:rPr lang="en-US" dirty="0" smtClean="0"/>
              <a:t>&amp; Transferrable Skills/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57032" y="554813"/>
            <a:ext cx="4894198" cy="5755916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Where do you want to work?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Critical/Supporting?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Top-down/Team?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Relaxed/Formal?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Self-directed/Ordered?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People of all ages/People of your age only?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Where do you </a:t>
            </a:r>
            <a:r>
              <a:rPr lang="en-US" u="sng" dirty="0" smtClean="0"/>
              <a:t>not</a:t>
            </a:r>
            <a:r>
              <a:rPr lang="en-US" dirty="0" smtClean="0"/>
              <a:t> want to work?</a:t>
            </a:r>
          </a:p>
        </p:txBody>
      </p:sp>
    </p:spTree>
    <p:extLst>
      <p:ext uri="{BB962C8B-B14F-4D97-AF65-F5344CB8AC3E}">
        <p14:creationId xmlns:p14="http://schemas.microsoft.com/office/powerpoint/2010/main" val="322197400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Working for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5554" y="576494"/>
            <a:ext cx="5105006" cy="5747561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Self-employment allows you to tailor a job for yourself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Self-employment might allow you to make more money than working for someone else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Self-employment allows you to set your own hours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Self-employment may allow you to hire others to help with your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814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2905</TotalTime>
  <Words>629</Words>
  <Application>Microsoft Macintosh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Kilter</vt:lpstr>
      <vt:lpstr>How to Get a 16 Year Old a Job</vt:lpstr>
      <vt:lpstr>Job Related Routines Tasks, Training, &amp;  Skill Utilization</vt:lpstr>
      <vt:lpstr>Let’s Review the Aspects</vt:lpstr>
      <vt:lpstr>Let’s Review the Aspects</vt:lpstr>
      <vt:lpstr>Customized Information &amp;Transferrable Skills</vt:lpstr>
      <vt:lpstr>Customized Information &amp; Transferrable Skills</vt:lpstr>
      <vt:lpstr>Customized Information &amp; Transferrable Skills</vt:lpstr>
      <vt:lpstr>Customized Information &amp; Transferrable Skills/ Environment</vt:lpstr>
      <vt:lpstr>What About Working for Yourself?</vt:lpstr>
      <vt:lpstr>What About Working for Yourself?</vt:lpstr>
      <vt:lpstr>PowerPoint Presentation</vt:lpstr>
      <vt:lpstr>PowerPoint Presentation</vt:lpstr>
      <vt:lpstr>Choosing Employment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How to Get a 16 Year Old a Job</dc:title>
  <dc:creator>B. Roger Shelley</dc:creator>
  <cp:lastModifiedBy>B. Roger Shelley</cp:lastModifiedBy>
  <cp:revision>28</cp:revision>
  <dcterms:created xsi:type="dcterms:W3CDTF">2013-08-21T18:45:53Z</dcterms:created>
  <dcterms:modified xsi:type="dcterms:W3CDTF">2013-09-06T17:43:21Z</dcterms:modified>
</cp:coreProperties>
</file>